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208864"/>
            <a:ext cx="10155555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34733" y="2458338"/>
            <a:ext cx="5114290" cy="2842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084306" y="6104028"/>
            <a:ext cx="332740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jpg"/><Relationship Id="rId4" Type="http://schemas.openxmlformats.org/officeDocument/2006/relationships/image" Target="../media/image32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Relationship Id="rId4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view.genially.com/674effaa20856261e6a9b53e/horizontal-infographic-diagrams-diagrama-de-recopilacion-de-datos" TargetMode="External"/><Relationship Id="rId3" Type="http://schemas.openxmlformats.org/officeDocument/2006/relationships/hyperlink" Target="https://view.genially.com/674f702112a0badcdbc60749/horizontal-infographic-diagrams-data-wrangling" TargetMode="External"/><Relationship Id="rId4" Type="http://schemas.openxmlformats.org/officeDocument/2006/relationships/hyperlink" Target="https://view.genially.com/67507fb1522fcca000b7b3ce/horizontal-infographic-diagrams-analisis-predictivo" TargetMode="Externa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najior/Ciencia-de-datos-aplicada-Capstone/blob/main/2_jupyter-labs-webscraping.ipynb" TargetMode="External"/><Relationship Id="rId3" Type="http://schemas.openxmlformats.org/officeDocument/2006/relationships/image" Target="../media/image8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7536" y="4587621"/>
            <a:ext cx="2859405" cy="635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5">
                <a:solidFill>
                  <a:srgbClr val="E7E6E6"/>
                </a:solidFill>
              </a:rPr>
              <a:t>Ana</a:t>
            </a:r>
            <a:r>
              <a:rPr dirty="0" sz="2000" spc="-80">
                <a:solidFill>
                  <a:srgbClr val="E7E6E6"/>
                </a:solidFill>
              </a:rPr>
              <a:t> </a:t>
            </a:r>
            <a:r>
              <a:rPr dirty="0" sz="2000" spc="-40">
                <a:solidFill>
                  <a:srgbClr val="E7E6E6"/>
                </a:solidFill>
              </a:rPr>
              <a:t>María</a:t>
            </a:r>
            <a:r>
              <a:rPr dirty="0" sz="2000" spc="-65">
                <a:solidFill>
                  <a:srgbClr val="E7E6E6"/>
                </a:solidFill>
              </a:rPr>
              <a:t> </a:t>
            </a:r>
            <a:r>
              <a:rPr dirty="0" sz="2000" spc="-105">
                <a:solidFill>
                  <a:srgbClr val="E7E6E6"/>
                </a:solidFill>
              </a:rPr>
              <a:t>Jiménez</a:t>
            </a:r>
            <a:r>
              <a:rPr dirty="0" sz="2000" spc="-30">
                <a:solidFill>
                  <a:srgbClr val="E7E6E6"/>
                </a:solidFill>
              </a:rPr>
              <a:t> </a:t>
            </a:r>
            <a:r>
              <a:rPr dirty="0" sz="2000" spc="-35">
                <a:solidFill>
                  <a:srgbClr val="E7E6E6"/>
                </a:solidFill>
              </a:rPr>
              <a:t>Ortega </a:t>
            </a:r>
            <a:r>
              <a:rPr dirty="0" sz="2000" spc="55">
                <a:solidFill>
                  <a:srgbClr val="E7E6E6"/>
                </a:solidFill>
              </a:rPr>
              <a:t>30-11-</a:t>
            </a:r>
            <a:r>
              <a:rPr dirty="0" sz="2000" spc="65">
                <a:solidFill>
                  <a:srgbClr val="E7E6E6"/>
                </a:solidFill>
              </a:rPr>
              <a:t>2024</a:t>
            </a:r>
            <a:endParaRPr sz="2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5" y="676884"/>
            <a:ext cx="2104136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808733"/>
            <a:ext cx="4346575" cy="3759835"/>
          </a:xfrm>
          <a:prstGeom prst="rect">
            <a:avLst/>
          </a:prstGeom>
        </p:spPr>
        <p:txBody>
          <a:bodyPr wrap="square" lIns="0" tIns="45719" rIns="0" bIns="0" rtlCol="0" vert="horz">
            <a:spAutoFit/>
          </a:bodyPr>
          <a:lstStyle/>
          <a:p>
            <a:pPr algn="just" marL="12700" marR="5080">
              <a:lnSpc>
                <a:spcPct val="90000"/>
              </a:lnSpc>
              <a:spcBef>
                <a:spcPts val="359"/>
              </a:spcBef>
            </a:pPr>
            <a:r>
              <a:rPr dirty="0" sz="2200" spc="-160" b="1">
                <a:latin typeface="Arial"/>
                <a:cs typeface="Arial"/>
              </a:rPr>
              <a:t>El</a:t>
            </a:r>
            <a:r>
              <a:rPr dirty="0" sz="2200" spc="5" b="1">
                <a:latin typeface="Arial"/>
                <a:cs typeface="Arial"/>
              </a:rPr>
              <a:t> </a:t>
            </a:r>
            <a:r>
              <a:rPr dirty="0" sz="2200" spc="-185" b="1">
                <a:latin typeface="Arial"/>
                <a:cs typeface="Arial"/>
              </a:rPr>
              <a:t>proceso</a:t>
            </a:r>
            <a:r>
              <a:rPr dirty="0" sz="2200" spc="30" b="1">
                <a:latin typeface="Arial"/>
                <a:cs typeface="Arial"/>
              </a:rPr>
              <a:t> </a:t>
            </a:r>
            <a:r>
              <a:rPr dirty="0" sz="2200" spc="-45" b="1">
                <a:latin typeface="Arial"/>
                <a:cs typeface="Arial"/>
              </a:rPr>
              <a:t>de</a:t>
            </a:r>
            <a:r>
              <a:rPr dirty="0" sz="2200" spc="-100" b="1">
                <a:latin typeface="Arial"/>
                <a:cs typeface="Arial"/>
              </a:rPr>
              <a:t> </a:t>
            </a:r>
            <a:r>
              <a:rPr dirty="0" sz="2200" spc="-160" b="1">
                <a:latin typeface="Arial"/>
                <a:cs typeface="Arial"/>
              </a:rPr>
              <a:t>organización</a:t>
            </a:r>
            <a:r>
              <a:rPr dirty="0" sz="2200" spc="5" b="1">
                <a:latin typeface="Arial"/>
                <a:cs typeface="Arial"/>
              </a:rPr>
              <a:t> </a:t>
            </a:r>
            <a:r>
              <a:rPr dirty="0" sz="2200" spc="-45" b="1">
                <a:latin typeface="Arial"/>
                <a:cs typeface="Arial"/>
              </a:rPr>
              <a:t>de</a:t>
            </a:r>
            <a:r>
              <a:rPr dirty="0" sz="2200" spc="-10" b="1">
                <a:latin typeface="Arial"/>
                <a:cs typeface="Arial"/>
              </a:rPr>
              <a:t> </a:t>
            </a:r>
            <a:r>
              <a:rPr dirty="0" sz="2200" spc="-125" b="1">
                <a:latin typeface="Arial"/>
                <a:cs typeface="Arial"/>
              </a:rPr>
              <a:t>datos </a:t>
            </a:r>
            <a:r>
              <a:rPr dirty="0" sz="2200" b="1">
                <a:latin typeface="Arial"/>
                <a:cs typeface="Arial"/>
              </a:rPr>
              <a:t>se</a:t>
            </a:r>
            <a:r>
              <a:rPr dirty="0" sz="2200" spc="55" b="1">
                <a:latin typeface="Arial"/>
                <a:cs typeface="Arial"/>
              </a:rPr>
              <a:t> </a:t>
            </a:r>
            <a:r>
              <a:rPr dirty="0" sz="2200" spc="-125" b="1">
                <a:latin typeface="Arial"/>
                <a:cs typeface="Arial"/>
              </a:rPr>
              <a:t>proporciona</a:t>
            </a:r>
            <a:r>
              <a:rPr dirty="0" sz="2200" spc="5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en</a:t>
            </a:r>
            <a:r>
              <a:rPr dirty="0" sz="2200" spc="5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un</a:t>
            </a:r>
            <a:r>
              <a:rPr dirty="0" sz="2200" spc="55" b="1">
                <a:latin typeface="Arial"/>
                <a:cs typeface="Arial"/>
              </a:rPr>
              <a:t> </a:t>
            </a:r>
            <a:r>
              <a:rPr dirty="0" sz="2200" spc="-105" b="1">
                <a:latin typeface="Arial"/>
                <a:cs typeface="Arial"/>
              </a:rPr>
              <a:t>diagrama</a:t>
            </a:r>
            <a:r>
              <a:rPr dirty="0" sz="2200" spc="55" b="1">
                <a:latin typeface="Arial"/>
                <a:cs typeface="Arial"/>
              </a:rPr>
              <a:t> </a:t>
            </a:r>
            <a:r>
              <a:rPr dirty="0" sz="2200" spc="-55" b="1">
                <a:latin typeface="Arial"/>
                <a:cs typeface="Arial"/>
              </a:rPr>
              <a:t>de </a:t>
            </a:r>
            <a:r>
              <a:rPr dirty="0" sz="2200" b="1">
                <a:latin typeface="Arial"/>
                <a:cs typeface="Arial"/>
              </a:rPr>
              <a:t>flujo</a:t>
            </a:r>
            <a:r>
              <a:rPr dirty="0" sz="2200" spc="285" b="1">
                <a:latin typeface="Arial"/>
                <a:cs typeface="Arial"/>
              </a:rPr>
              <a:t>  </a:t>
            </a:r>
            <a:r>
              <a:rPr dirty="0" sz="2200" b="1">
                <a:latin typeface="Arial"/>
                <a:cs typeface="Arial"/>
              </a:rPr>
              <a:t>para</a:t>
            </a:r>
            <a:r>
              <a:rPr dirty="0" sz="2200" spc="280" b="1">
                <a:latin typeface="Arial"/>
                <a:cs typeface="Arial"/>
              </a:rPr>
              <a:t>  </a:t>
            </a:r>
            <a:r>
              <a:rPr dirty="0" sz="2200" b="1">
                <a:latin typeface="Arial"/>
                <a:cs typeface="Arial"/>
              </a:rPr>
              <a:t>obtener</a:t>
            </a:r>
            <a:r>
              <a:rPr dirty="0" sz="2200" spc="285" b="1">
                <a:latin typeface="Arial"/>
                <a:cs typeface="Arial"/>
              </a:rPr>
              <a:t>  </a:t>
            </a:r>
            <a:r>
              <a:rPr dirty="0" sz="2200" b="1">
                <a:latin typeface="Arial"/>
                <a:cs typeface="Arial"/>
              </a:rPr>
              <a:t>una</a:t>
            </a:r>
            <a:r>
              <a:rPr dirty="0" sz="2200" spc="285" b="1">
                <a:latin typeface="Arial"/>
                <a:cs typeface="Arial"/>
              </a:rPr>
              <a:t>  </a:t>
            </a:r>
            <a:r>
              <a:rPr dirty="0" sz="2200" spc="-155" b="1">
                <a:latin typeface="Arial"/>
                <a:cs typeface="Arial"/>
              </a:rPr>
              <a:t>visión </a:t>
            </a:r>
            <a:r>
              <a:rPr dirty="0" sz="2200" spc="-25" b="1">
                <a:latin typeface="Arial"/>
                <a:cs typeface="Arial"/>
              </a:rPr>
              <a:t>general.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85"/>
              </a:spcBef>
            </a:pPr>
            <a:endParaRPr sz="22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</a:pPr>
            <a:r>
              <a:rPr dirty="0" sz="2200" spc="-204" b="1">
                <a:latin typeface="Arial"/>
                <a:cs typeface="Arial"/>
              </a:rPr>
              <a:t>Enlace</a:t>
            </a:r>
            <a:r>
              <a:rPr dirty="0" sz="2200" spc="-10" b="1">
                <a:latin typeface="Arial"/>
                <a:cs typeface="Arial"/>
              </a:rPr>
              <a:t> </a:t>
            </a:r>
            <a:r>
              <a:rPr dirty="0" sz="2200" spc="-85" b="1">
                <a:latin typeface="Arial"/>
                <a:cs typeface="Arial"/>
              </a:rPr>
              <a:t>al</a:t>
            </a:r>
            <a:r>
              <a:rPr dirty="0" sz="2200" spc="30" b="1">
                <a:latin typeface="Arial"/>
                <a:cs typeface="Arial"/>
              </a:rPr>
              <a:t> </a:t>
            </a:r>
            <a:r>
              <a:rPr dirty="0" sz="2200" spc="-185" b="1">
                <a:latin typeface="Arial"/>
                <a:cs typeface="Arial"/>
              </a:rPr>
              <a:t>cuaderno</a:t>
            </a:r>
            <a:r>
              <a:rPr dirty="0" sz="2200" spc="-10" b="1">
                <a:latin typeface="Arial"/>
                <a:cs typeface="Arial"/>
              </a:rPr>
              <a:t> </a:t>
            </a:r>
            <a:r>
              <a:rPr dirty="0" sz="2200" spc="-55" b="1">
                <a:latin typeface="Arial"/>
                <a:cs typeface="Arial"/>
              </a:rPr>
              <a:t>completo:</a:t>
            </a:r>
            <a:endParaRPr sz="2200">
              <a:latin typeface="Arial"/>
              <a:cs typeface="Arial"/>
            </a:endParaRPr>
          </a:p>
          <a:p>
            <a:pPr marL="12700" marR="142240">
              <a:lnSpc>
                <a:spcPct val="90000"/>
              </a:lnSpc>
              <a:spcBef>
                <a:spcPts val="1000"/>
              </a:spcBef>
            </a:pPr>
            <a:r>
              <a:rPr dirty="0" sz="2200" spc="-25">
                <a:solidFill>
                  <a:srgbClr val="0A48CA"/>
                </a:solidFill>
                <a:latin typeface="Microsoft Sans Serif"/>
                <a:cs typeface="Microsoft Sans Serif"/>
              </a:rPr>
              <a:t>https://github.com/Anajior/Ciencia- </a:t>
            </a:r>
            <a:r>
              <a:rPr dirty="0" sz="2200" spc="-50">
                <a:solidFill>
                  <a:srgbClr val="0A48CA"/>
                </a:solidFill>
                <a:latin typeface="Microsoft Sans Serif"/>
                <a:cs typeface="Microsoft Sans Serif"/>
              </a:rPr>
              <a:t>de-</a:t>
            </a:r>
            <a:r>
              <a:rPr dirty="0" sz="2200" spc="-45">
                <a:solidFill>
                  <a:srgbClr val="0A48CA"/>
                </a:solidFill>
                <a:latin typeface="Microsoft Sans Serif"/>
                <a:cs typeface="Microsoft Sans Serif"/>
              </a:rPr>
              <a:t>datos-</a:t>
            </a:r>
            <a:r>
              <a:rPr dirty="0" sz="2200" spc="-10">
                <a:solidFill>
                  <a:srgbClr val="0A48CA"/>
                </a:solidFill>
                <a:latin typeface="Microsoft Sans Serif"/>
                <a:cs typeface="Microsoft Sans Serif"/>
              </a:rPr>
              <a:t>aplicada- Capstone/blob/main/3_%20labs- </a:t>
            </a:r>
            <a:r>
              <a:rPr dirty="0" sz="2200" spc="-30">
                <a:solidFill>
                  <a:srgbClr val="0A48CA"/>
                </a:solidFill>
                <a:latin typeface="Microsoft Sans Serif"/>
                <a:cs typeface="Microsoft Sans Serif"/>
              </a:rPr>
              <a:t>jupyter-</a:t>
            </a:r>
            <a:r>
              <a:rPr dirty="0" sz="2200" spc="-10">
                <a:solidFill>
                  <a:srgbClr val="0A48CA"/>
                </a:solidFill>
                <a:latin typeface="Microsoft Sans Serif"/>
                <a:cs typeface="Microsoft Sans Serif"/>
              </a:rPr>
              <a:t>spacex- Data%20wrangling.ipynb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59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45"/>
              <a:t>Data</a:t>
            </a:r>
            <a:r>
              <a:rPr dirty="0" spc="-175"/>
              <a:t> </a:t>
            </a:r>
            <a:r>
              <a:rPr dirty="0" spc="-85"/>
              <a:t>Wrangling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200902" y="5618175"/>
            <a:ext cx="6705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5" b="1">
                <a:latin typeface="Arial"/>
                <a:cs typeface="Arial"/>
              </a:rPr>
              <a:t>Ver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85" b="1">
                <a:latin typeface="Arial"/>
                <a:cs typeface="Arial"/>
              </a:rPr>
              <a:t>anexo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863082" y="5612663"/>
            <a:ext cx="264795" cy="264795"/>
            <a:chOff x="5863082" y="5612663"/>
            <a:chExt cx="264795" cy="26479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4578" y="5644159"/>
              <a:ext cx="201675" cy="20170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869432" y="5619013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252006"/>
                  </a:moveTo>
                  <a:lnTo>
                    <a:pt x="252006" y="252006"/>
                  </a:lnTo>
                  <a:lnTo>
                    <a:pt x="252006" y="0"/>
                  </a:lnTo>
                  <a:lnTo>
                    <a:pt x="0" y="0"/>
                  </a:lnTo>
                  <a:lnTo>
                    <a:pt x="0" y="252006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7801" y="2163064"/>
            <a:ext cx="5259958" cy="2937637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48969" y="1397635"/>
            <a:ext cx="95859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2590" algn="l"/>
                <a:tab pos="1442085" algn="l"/>
                <a:tab pos="1914525" algn="l"/>
                <a:tab pos="2749550" algn="l"/>
                <a:tab pos="4485640" algn="l"/>
                <a:tab pos="5327015" algn="l"/>
                <a:tab pos="5925820" algn="l"/>
                <a:tab pos="7009765" algn="l"/>
                <a:tab pos="8103870" algn="l"/>
                <a:tab pos="8419465" algn="l"/>
              </a:tabLst>
            </a:pP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análisis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datos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exploratorios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nos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permite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analizar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investigar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48969" y="1732914"/>
            <a:ext cx="95897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71600" algn="l"/>
                <a:tab pos="1877695" algn="l"/>
                <a:tab pos="2745105" algn="l"/>
                <a:tab pos="3081655" algn="l"/>
                <a:tab pos="4176395" algn="l"/>
                <a:tab pos="4777105" algn="l"/>
                <a:tab pos="6652895" algn="l"/>
                <a:tab pos="8204834" algn="l"/>
                <a:tab pos="8549005" algn="l"/>
              </a:tabLst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conjuntos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datos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resumir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sus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características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principales,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menudo,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48969" y="1889531"/>
            <a:ext cx="9535795" cy="4889500"/>
          </a:xfrm>
          <a:prstGeom prst="rect">
            <a:avLst/>
          </a:prstGeom>
        </p:spPr>
        <p:txBody>
          <a:bodyPr wrap="square" lIns="0" tIns="1911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empleando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métodos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visualización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datos.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Para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esta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metodología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utilizado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siguientes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gráficos:</a:t>
            </a:r>
            <a:endParaRPr sz="2200">
              <a:latin typeface="Microsoft Sans Serif"/>
              <a:cs typeface="Microsoft Sans Serif"/>
            </a:endParaRPr>
          </a:p>
          <a:p>
            <a:pPr marL="6978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Diagrama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de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dispersión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dirty="0" sz="1800" spc="-45" b="1">
                <a:latin typeface="Trebuchet MS"/>
                <a:cs typeface="Trebuchet MS"/>
              </a:rPr>
              <a:t>SCATTER</a:t>
            </a:r>
            <a:r>
              <a:rPr dirty="0" sz="1800" spc="-195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PLOT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):</a:t>
            </a:r>
            <a:endParaRPr sz="1800">
              <a:latin typeface="Microsoft Sans Serif"/>
              <a:cs typeface="Microsoft Sans Serif"/>
            </a:endParaRPr>
          </a:p>
          <a:p>
            <a:pPr marL="469900" marR="31750">
              <a:lnSpc>
                <a:spcPct val="100000"/>
              </a:lnSpc>
              <a:spcBef>
                <a:spcPts val="1430"/>
              </a:spcBef>
            </a:pPr>
            <a:r>
              <a:rPr dirty="0" sz="1800" spc="-150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18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nuestro</a:t>
            </a:r>
            <a:r>
              <a:rPr dirty="0" sz="1800" spc="-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caso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nos</a:t>
            </a:r>
            <a:r>
              <a:rPr dirty="0" sz="18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permite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buscar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relación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entre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dos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variables,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por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ejemplo,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entre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Flight </a:t>
            </a:r>
            <a:r>
              <a:rPr dirty="0" sz="1800" spc="-55">
                <a:latin typeface="Microsoft Sans Serif"/>
                <a:cs typeface="Microsoft Sans Serif"/>
              </a:rPr>
              <a:t>Number</a:t>
            </a:r>
            <a:r>
              <a:rPr dirty="0" sz="1800" spc="-6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and</a:t>
            </a:r>
            <a:r>
              <a:rPr dirty="0" sz="1800" spc="-55">
                <a:latin typeface="Microsoft Sans Serif"/>
                <a:cs typeface="Microsoft Sans Serif"/>
              </a:rPr>
              <a:t> </a:t>
            </a:r>
            <a:r>
              <a:rPr dirty="0" sz="1800" spc="-75">
                <a:latin typeface="Microsoft Sans Serif"/>
                <a:cs typeface="Microsoft Sans Serif"/>
              </a:rPr>
              <a:t>Launch</a:t>
            </a:r>
            <a:r>
              <a:rPr dirty="0" sz="1800" spc="-40">
                <a:latin typeface="Microsoft Sans Serif"/>
                <a:cs typeface="Microsoft Sans Serif"/>
              </a:rPr>
              <a:t> </a:t>
            </a:r>
            <a:r>
              <a:rPr dirty="0" sz="1800" spc="-45">
                <a:latin typeface="Microsoft Sans Serif"/>
                <a:cs typeface="Microsoft Sans Serif"/>
              </a:rPr>
              <a:t>Site,</a:t>
            </a:r>
            <a:r>
              <a:rPr dirty="0" sz="1800" spc="-2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o</a:t>
            </a:r>
            <a:r>
              <a:rPr dirty="0" sz="1800" spc="-40">
                <a:latin typeface="Microsoft Sans Serif"/>
                <a:cs typeface="Microsoft Sans Serif"/>
              </a:rPr>
              <a:t> </a:t>
            </a:r>
            <a:r>
              <a:rPr dirty="0" sz="1800" spc="-55">
                <a:latin typeface="Microsoft Sans Serif"/>
                <a:cs typeface="Microsoft Sans Serif"/>
              </a:rPr>
              <a:t>Payload</a:t>
            </a:r>
            <a:r>
              <a:rPr dirty="0" sz="1800" spc="-25">
                <a:latin typeface="Microsoft Sans Serif"/>
                <a:cs typeface="Microsoft Sans Serif"/>
              </a:rPr>
              <a:t> </a:t>
            </a:r>
            <a:r>
              <a:rPr dirty="0" sz="1800" spc="-100">
                <a:latin typeface="Microsoft Sans Serif"/>
                <a:cs typeface="Microsoft Sans Serif"/>
              </a:rPr>
              <a:t>Mass</a:t>
            </a:r>
            <a:r>
              <a:rPr dirty="0" sz="1800" spc="-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and</a:t>
            </a:r>
            <a:r>
              <a:rPr dirty="0" sz="1800" spc="-40">
                <a:latin typeface="Microsoft Sans Serif"/>
                <a:cs typeface="Microsoft Sans Serif"/>
              </a:rPr>
              <a:t> </a:t>
            </a:r>
            <a:r>
              <a:rPr dirty="0" sz="1800" spc="-75">
                <a:latin typeface="Microsoft Sans Serif"/>
                <a:cs typeface="Microsoft Sans Serif"/>
              </a:rPr>
              <a:t>Launch</a:t>
            </a:r>
            <a:r>
              <a:rPr dirty="0" sz="1800" spc="-45">
                <a:latin typeface="Microsoft Sans Serif"/>
                <a:cs typeface="Microsoft Sans Serif"/>
              </a:rPr>
              <a:t> </a:t>
            </a:r>
            <a:r>
              <a:rPr dirty="0" sz="1800" spc="-20">
                <a:latin typeface="Microsoft Sans Serif"/>
                <a:cs typeface="Microsoft Sans Serif"/>
              </a:rPr>
              <a:t>Site</a:t>
            </a:r>
            <a:endParaRPr sz="1800">
              <a:latin typeface="Microsoft Sans Serif"/>
              <a:cs typeface="Microsoft Sans Serif"/>
            </a:endParaRPr>
          </a:p>
          <a:p>
            <a:pPr marL="6978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800" spc="-80">
                <a:solidFill>
                  <a:srgbClr val="292929"/>
                </a:solidFill>
                <a:latin typeface="Microsoft Sans Serif"/>
                <a:cs typeface="Microsoft Sans Serif"/>
              </a:rPr>
              <a:t>Gráfica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barras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4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dirty="0" sz="1800" spc="-204" b="1">
                <a:latin typeface="Arial"/>
                <a:cs typeface="Arial"/>
              </a:rPr>
              <a:t>BAR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35" b="1">
                <a:latin typeface="Arial"/>
                <a:cs typeface="Arial"/>
              </a:rPr>
              <a:t>CHART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)</a:t>
            </a:r>
            <a:endParaRPr sz="1800">
              <a:latin typeface="Microsoft Sans Serif"/>
              <a:cs typeface="Microsoft Sans Serif"/>
            </a:endParaRPr>
          </a:p>
          <a:p>
            <a:pPr marL="469900">
              <a:lnSpc>
                <a:spcPct val="100000"/>
              </a:lnSpc>
              <a:spcBef>
                <a:spcPts val="1390"/>
              </a:spcBef>
            </a:pPr>
            <a:r>
              <a:rPr dirty="0" sz="1800" spc="-155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18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nuestro</a:t>
            </a:r>
            <a:r>
              <a:rPr dirty="0" sz="18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caso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nos</a:t>
            </a:r>
            <a:r>
              <a:rPr dirty="0" sz="18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permite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comparar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dos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variables,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como</a:t>
            </a:r>
            <a:r>
              <a:rPr dirty="0" sz="18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son: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“Class”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“Orbit”</a:t>
            </a:r>
            <a:endParaRPr sz="1800">
              <a:latin typeface="Microsoft Sans Serif"/>
              <a:cs typeface="Microsoft Sans Serif"/>
            </a:endParaRPr>
          </a:p>
          <a:p>
            <a:pPr marL="6978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800" spc="-80">
                <a:solidFill>
                  <a:srgbClr val="292929"/>
                </a:solidFill>
                <a:latin typeface="Microsoft Sans Serif"/>
                <a:cs typeface="Microsoft Sans Serif"/>
              </a:rPr>
              <a:t>Gráfica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de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líneas</a:t>
            </a:r>
            <a:r>
              <a:rPr dirty="0" sz="18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65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dirty="0" sz="1800" spc="-165" b="1">
                <a:solidFill>
                  <a:srgbClr val="292929"/>
                </a:solidFill>
                <a:latin typeface="Arial"/>
                <a:cs typeface="Arial"/>
              </a:rPr>
              <a:t>LINE</a:t>
            </a:r>
            <a:r>
              <a:rPr dirty="0" sz="1800" spc="-20" b="1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dirty="0" sz="1800" spc="-45" b="1">
                <a:solidFill>
                  <a:srgbClr val="292929"/>
                </a:solidFill>
                <a:latin typeface="Arial"/>
                <a:cs typeface="Arial"/>
              </a:rPr>
              <a:t>CHART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):</a:t>
            </a:r>
            <a:endParaRPr sz="1800">
              <a:latin typeface="Microsoft Sans Serif"/>
              <a:cs typeface="Microsoft Sans Serif"/>
            </a:endParaRPr>
          </a:p>
          <a:p>
            <a:pPr marL="469900">
              <a:lnSpc>
                <a:spcPct val="100000"/>
              </a:lnSpc>
              <a:spcBef>
                <a:spcPts val="1405"/>
              </a:spcBef>
            </a:pPr>
            <a:r>
              <a:rPr dirty="0" sz="1800" spc="-150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18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nuestro</a:t>
            </a:r>
            <a:r>
              <a:rPr dirty="0" sz="1800" spc="-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caso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nos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permite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visualizar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tendencias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cambios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lo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largo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del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tiempo.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Add</a:t>
            </a:r>
            <a:r>
              <a:rPr dirty="0" sz="2200" spc="-1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45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completed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notebook, 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dirty="0" sz="2200" spc="-1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external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reference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peer-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review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purpose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6306820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80"/>
              <a:t>EDA</a:t>
            </a:r>
            <a:r>
              <a:rPr dirty="0" spc="30"/>
              <a:t> </a:t>
            </a:r>
            <a:r>
              <a:rPr dirty="0"/>
              <a:t>con</a:t>
            </a:r>
            <a:r>
              <a:rPr dirty="0" spc="-210"/>
              <a:t> </a:t>
            </a:r>
            <a:r>
              <a:rPr dirty="0" spc="-75"/>
              <a:t>visualización</a:t>
            </a:r>
            <a:r>
              <a:rPr dirty="0" spc="-80"/>
              <a:t> </a:t>
            </a:r>
            <a:r>
              <a:rPr dirty="0"/>
              <a:t>de</a:t>
            </a:r>
            <a:r>
              <a:rPr dirty="0" spc="-85"/>
              <a:t> </a:t>
            </a:r>
            <a:r>
              <a:rPr dirty="0" spc="-30"/>
              <a:t>datos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051966" y="1269873"/>
            <a:ext cx="10666095" cy="4678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65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este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apartado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nuestro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análisis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exploratorio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datos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hemos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realizado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las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siguientes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consultas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SQL: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Mostrar</a:t>
            </a:r>
            <a:r>
              <a:rPr dirty="0" sz="1200" spc="-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los</a:t>
            </a:r>
            <a:r>
              <a:rPr dirty="0" sz="1200" spc="-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nombres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los</a:t>
            </a:r>
            <a:r>
              <a:rPr dirty="0" sz="1200" spc="-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sitios</a:t>
            </a:r>
            <a:r>
              <a:rPr dirty="0" sz="1200" spc="-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lanzamiento</a:t>
            </a:r>
            <a:r>
              <a:rPr dirty="0" sz="1200" spc="-4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únicos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en</a:t>
            </a:r>
            <a:r>
              <a:rPr dirty="0" sz="1200" spc="-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la</a:t>
            </a:r>
            <a:r>
              <a:rPr dirty="0" sz="1200" spc="-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misión</a:t>
            </a:r>
            <a:r>
              <a:rPr dirty="0" sz="1200" spc="-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espacial.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Mostrar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5">
                <a:solidFill>
                  <a:srgbClr val="242424"/>
                </a:solidFill>
                <a:latin typeface="Microsoft Sans Serif"/>
                <a:cs typeface="Microsoft Sans Serif"/>
              </a:rPr>
              <a:t>5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registros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donde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los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sitios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30">
                <a:solidFill>
                  <a:srgbClr val="242424"/>
                </a:solidFill>
                <a:latin typeface="Microsoft Sans Serif"/>
                <a:cs typeface="Microsoft Sans Serif"/>
              </a:rPr>
              <a:t>lanzamiento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40">
                <a:solidFill>
                  <a:srgbClr val="242424"/>
                </a:solidFill>
                <a:latin typeface="Microsoft Sans Serif"/>
                <a:cs typeface="Microsoft Sans Serif"/>
              </a:rPr>
              <a:t>comienzan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con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la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50">
                <a:solidFill>
                  <a:srgbClr val="242424"/>
                </a:solidFill>
                <a:latin typeface="Microsoft Sans Serif"/>
                <a:cs typeface="Microsoft Sans Serif"/>
              </a:rPr>
              <a:t>cadena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‘CCA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1200" spc="-10">
                <a:latin typeface="Microsoft Sans Serif"/>
                <a:cs typeface="Microsoft Sans Serif"/>
              </a:rPr>
              <a:t>Mostrar </a:t>
            </a:r>
            <a:r>
              <a:rPr dirty="0" sz="1200">
                <a:latin typeface="Microsoft Sans Serif"/>
                <a:cs typeface="Microsoft Sans Serif"/>
              </a:rPr>
              <a:t>la </a:t>
            </a:r>
            <a:r>
              <a:rPr dirty="0" sz="1200" spc="-65">
                <a:latin typeface="Microsoft Sans Serif"/>
                <a:cs typeface="Microsoft Sans Serif"/>
              </a:rPr>
              <a:t>masa</a:t>
            </a:r>
            <a:r>
              <a:rPr dirty="0" sz="1200">
                <a:latin typeface="Microsoft Sans Serif"/>
                <a:cs typeface="Microsoft Sans Serif"/>
              </a:rPr>
              <a:t> total</a:t>
            </a:r>
            <a:r>
              <a:rPr dirty="0" sz="1200" spc="5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de</a:t>
            </a:r>
            <a:r>
              <a:rPr dirty="0" sz="1200" spc="10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la </a:t>
            </a:r>
            <a:r>
              <a:rPr dirty="0" sz="1200" spc="-30">
                <a:latin typeface="Microsoft Sans Serif"/>
                <a:cs typeface="Microsoft Sans Serif"/>
              </a:rPr>
              <a:t>carga</a:t>
            </a:r>
            <a:r>
              <a:rPr dirty="0" sz="1200">
                <a:latin typeface="Microsoft Sans Serif"/>
                <a:cs typeface="Microsoft Sans Serif"/>
              </a:rPr>
              <a:t> útil</a:t>
            </a:r>
            <a:r>
              <a:rPr dirty="0" sz="1200" spc="5">
                <a:latin typeface="Microsoft Sans Serif"/>
                <a:cs typeface="Microsoft Sans Serif"/>
              </a:rPr>
              <a:t> </a:t>
            </a:r>
            <a:r>
              <a:rPr dirty="0" sz="1200" spc="-20">
                <a:latin typeface="Microsoft Sans Serif"/>
                <a:cs typeface="Microsoft Sans Serif"/>
              </a:rPr>
              <a:t>transportada</a:t>
            </a:r>
            <a:r>
              <a:rPr dirty="0" sz="1200" spc="15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por los </a:t>
            </a:r>
            <a:r>
              <a:rPr dirty="0" sz="1200" spc="-20">
                <a:latin typeface="Microsoft Sans Serif"/>
                <a:cs typeface="Microsoft Sans Serif"/>
              </a:rPr>
              <a:t>propulsores</a:t>
            </a:r>
            <a:r>
              <a:rPr dirty="0" sz="1200" spc="20">
                <a:latin typeface="Microsoft Sans Serif"/>
                <a:cs typeface="Microsoft Sans Serif"/>
              </a:rPr>
              <a:t> </a:t>
            </a:r>
            <a:r>
              <a:rPr dirty="0" sz="1200" spc="-30">
                <a:latin typeface="Microsoft Sans Serif"/>
                <a:cs typeface="Microsoft Sans Serif"/>
              </a:rPr>
              <a:t>lanzados</a:t>
            </a:r>
            <a:r>
              <a:rPr dirty="0" sz="1200">
                <a:latin typeface="Microsoft Sans Serif"/>
                <a:cs typeface="Microsoft Sans Serif"/>
              </a:rPr>
              <a:t> por</a:t>
            </a:r>
            <a:r>
              <a:rPr dirty="0" sz="1200" spc="5">
                <a:latin typeface="Microsoft Sans Serif"/>
                <a:cs typeface="Microsoft Sans Serif"/>
              </a:rPr>
              <a:t> </a:t>
            </a:r>
            <a:r>
              <a:rPr dirty="0" sz="1200">
                <a:latin typeface="Microsoft Sans Serif"/>
                <a:cs typeface="Microsoft Sans Serif"/>
              </a:rPr>
              <a:t>la</a:t>
            </a:r>
            <a:r>
              <a:rPr dirty="0" sz="1200" spc="-5">
                <a:latin typeface="Microsoft Sans Serif"/>
                <a:cs typeface="Microsoft Sans Serif"/>
              </a:rPr>
              <a:t> </a:t>
            </a:r>
            <a:r>
              <a:rPr dirty="0" sz="1200" spc="-85">
                <a:latin typeface="Microsoft Sans Serif"/>
                <a:cs typeface="Microsoft Sans Serif"/>
              </a:rPr>
              <a:t>NASA</a:t>
            </a:r>
            <a:r>
              <a:rPr dirty="0" sz="1200" spc="5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(CRS)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Mostar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la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65">
                <a:solidFill>
                  <a:srgbClr val="242424"/>
                </a:solidFill>
                <a:latin typeface="Microsoft Sans Serif"/>
                <a:cs typeface="Microsoft Sans Serif"/>
              </a:rPr>
              <a:t>masa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promedio</a:t>
            </a:r>
            <a:r>
              <a:rPr dirty="0" sz="1200" spc="-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la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carga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útil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transportada</a:t>
            </a:r>
            <a:r>
              <a:rPr dirty="0" sz="1200" spc="-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por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el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cohete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la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versión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F9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v1.1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Indicar</a:t>
            </a:r>
            <a:r>
              <a:rPr dirty="0" sz="1200" spc="-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la</a:t>
            </a:r>
            <a:r>
              <a:rPr dirty="0" sz="1200" spc="-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50">
                <a:solidFill>
                  <a:srgbClr val="242424"/>
                </a:solidFill>
                <a:latin typeface="Microsoft Sans Serif"/>
                <a:cs typeface="Microsoft Sans Serif"/>
              </a:rPr>
              <a:t>fecha</a:t>
            </a:r>
            <a:r>
              <a:rPr dirty="0" sz="1200" spc="-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en</a:t>
            </a:r>
            <a:r>
              <a:rPr dirty="0" sz="1200" spc="-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la</a:t>
            </a:r>
            <a:r>
              <a:rPr dirty="0" sz="1200" spc="-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que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se</a:t>
            </a:r>
            <a:r>
              <a:rPr dirty="0" sz="1200" spc="-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logró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el</a:t>
            </a:r>
            <a:r>
              <a:rPr dirty="0" sz="1200" spc="-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primer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aterrizaje</a:t>
            </a:r>
            <a:r>
              <a:rPr dirty="0" sz="1200" spc="-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exitoso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en</a:t>
            </a:r>
            <a:r>
              <a:rPr dirty="0" sz="1200" spc="-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la</a:t>
            </a:r>
            <a:r>
              <a:rPr dirty="0" sz="1200" spc="-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plataforma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-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tierra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1200" spc="-45">
                <a:solidFill>
                  <a:srgbClr val="242424"/>
                </a:solidFill>
                <a:latin typeface="Microsoft Sans Serif"/>
                <a:cs typeface="Microsoft Sans Serif"/>
              </a:rPr>
              <a:t>Enumerar</a:t>
            </a:r>
            <a:r>
              <a:rPr dirty="0" sz="1200" spc="-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los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nombres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los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propulsores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 que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tienen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éxito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en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los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30">
                <a:solidFill>
                  <a:srgbClr val="242424"/>
                </a:solidFill>
                <a:latin typeface="Microsoft Sans Serif"/>
                <a:cs typeface="Microsoft Sans Serif"/>
              </a:rPr>
              <a:t>barcos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no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tripulados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y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tienen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una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65">
                <a:solidFill>
                  <a:srgbClr val="242424"/>
                </a:solidFill>
                <a:latin typeface="Microsoft Sans Serif"/>
                <a:cs typeface="Microsoft Sans Serif"/>
              </a:rPr>
              <a:t>masa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30">
                <a:solidFill>
                  <a:srgbClr val="242424"/>
                </a:solidFill>
                <a:latin typeface="Microsoft Sans Serif"/>
                <a:cs typeface="Microsoft Sans Serif"/>
              </a:rPr>
              <a:t>carga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útil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mayor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a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5">
                <a:solidFill>
                  <a:srgbClr val="242424"/>
                </a:solidFill>
                <a:latin typeface="Microsoft Sans Serif"/>
                <a:cs typeface="Microsoft Sans Serif"/>
              </a:rPr>
              <a:t>4000</a:t>
            </a:r>
            <a:r>
              <a:rPr dirty="0" sz="1200" spc="-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pero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menor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a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30">
                <a:solidFill>
                  <a:srgbClr val="242424"/>
                </a:solidFill>
                <a:latin typeface="Microsoft Sans Serif"/>
                <a:cs typeface="Microsoft Sans Serif"/>
              </a:rPr>
              <a:t>6000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200" spc="-45">
                <a:solidFill>
                  <a:srgbClr val="242424"/>
                </a:solidFill>
                <a:latin typeface="Microsoft Sans Serif"/>
                <a:cs typeface="Microsoft Sans Serif"/>
              </a:rPr>
              <a:t>Enumerar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el</a:t>
            </a:r>
            <a:r>
              <a:rPr dirty="0" sz="1200" spc="-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número</a:t>
            </a:r>
            <a:r>
              <a:rPr dirty="0" sz="1200" spc="-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total</a:t>
            </a:r>
            <a:r>
              <a:rPr dirty="0" sz="1200" spc="-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resultados</a:t>
            </a:r>
            <a:r>
              <a:rPr dirty="0" sz="1200" spc="-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misiones</a:t>
            </a:r>
            <a:r>
              <a:rPr dirty="0" sz="1200" spc="-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35">
                <a:solidFill>
                  <a:srgbClr val="242424"/>
                </a:solidFill>
                <a:latin typeface="Microsoft Sans Serif"/>
                <a:cs typeface="Microsoft Sans Serif"/>
              </a:rPr>
              <a:t>exitosas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y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fallidas.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1200" spc="-45">
                <a:solidFill>
                  <a:srgbClr val="242424"/>
                </a:solidFill>
                <a:latin typeface="Microsoft Sans Serif"/>
                <a:cs typeface="Microsoft Sans Serif"/>
              </a:rPr>
              <a:t>Enumerar</a:t>
            </a:r>
            <a:r>
              <a:rPr dirty="0" sz="1200" spc="-4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los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nombres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las</a:t>
            </a:r>
            <a:r>
              <a:rPr dirty="0" sz="1200" spc="-30">
                <a:solidFill>
                  <a:srgbClr val="242424"/>
                </a:solidFill>
                <a:latin typeface="Microsoft Sans Serif"/>
                <a:cs typeface="Microsoft Sans Serif"/>
              </a:rPr>
              <a:t> versiones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refuerzo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que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han</a:t>
            </a:r>
            <a:r>
              <a:rPr dirty="0" sz="1200" spc="-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transportado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la</a:t>
            </a:r>
            <a:r>
              <a:rPr dirty="0" sz="1200" spc="-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65">
                <a:solidFill>
                  <a:srgbClr val="242424"/>
                </a:solidFill>
                <a:latin typeface="Microsoft Sans Serif"/>
                <a:cs typeface="Microsoft Sans Serif"/>
              </a:rPr>
              <a:t>masa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50">
                <a:solidFill>
                  <a:srgbClr val="242424"/>
                </a:solidFill>
                <a:latin typeface="Microsoft Sans Serif"/>
                <a:cs typeface="Microsoft Sans Serif"/>
              </a:rPr>
              <a:t>máxima</a:t>
            </a:r>
            <a:r>
              <a:rPr dirty="0" sz="1200" spc="-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30">
                <a:solidFill>
                  <a:srgbClr val="242424"/>
                </a:solidFill>
                <a:latin typeface="Microsoft Sans Serif"/>
                <a:cs typeface="Microsoft Sans Serif"/>
              </a:rPr>
              <a:t>carga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útil.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Utilice</a:t>
            </a:r>
            <a:r>
              <a:rPr dirty="0" sz="1200" spc="-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una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subconsulta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200">
              <a:latin typeface="Microsoft Sans Serif"/>
              <a:cs typeface="Microsoft Sans Serif"/>
            </a:endParaRPr>
          </a:p>
          <a:p>
            <a:pPr marL="240665" marR="508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1200" spc="-35">
                <a:solidFill>
                  <a:srgbClr val="242424"/>
                </a:solidFill>
                <a:latin typeface="Microsoft Sans Serif"/>
                <a:cs typeface="Microsoft Sans Serif"/>
              </a:rPr>
              <a:t>Enumerar</a:t>
            </a:r>
            <a:r>
              <a:rPr dirty="0" sz="1200" spc="1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los</a:t>
            </a:r>
            <a:r>
              <a:rPr dirty="0" sz="1200" spc="1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registros</a:t>
            </a:r>
            <a:r>
              <a:rPr dirty="0" sz="1200" spc="14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que</a:t>
            </a:r>
            <a:r>
              <a:rPr dirty="0" sz="1200" spc="1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mostrarán</a:t>
            </a:r>
            <a:r>
              <a:rPr dirty="0" sz="1200" spc="1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los</a:t>
            </a:r>
            <a:r>
              <a:rPr dirty="0" sz="1200" spc="14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nombres</a:t>
            </a:r>
            <a:r>
              <a:rPr dirty="0" sz="1200" spc="1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14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los</a:t>
            </a:r>
            <a:r>
              <a:rPr dirty="0" sz="1200" spc="1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45">
                <a:solidFill>
                  <a:srgbClr val="242424"/>
                </a:solidFill>
                <a:latin typeface="Microsoft Sans Serif"/>
                <a:cs typeface="Microsoft Sans Serif"/>
              </a:rPr>
              <a:t>meses,</a:t>
            </a:r>
            <a:r>
              <a:rPr dirty="0" sz="1200" spc="1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los</a:t>
            </a:r>
            <a:r>
              <a:rPr dirty="0" sz="1200" spc="1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resultados</a:t>
            </a:r>
            <a:r>
              <a:rPr dirty="0" sz="1200" spc="14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1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los</a:t>
            </a:r>
            <a:r>
              <a:rPr dirty="0" sz="1200" spc="1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aterrizajes</a:t>
            </a:r>
            <a:r>
              <a:rPr dirty="0" sz="1200" spc="1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fallidos</a:t>
            </a:r>
            <a:r>
              <a:rPr dirty="0" sz="1200" spc="14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en</a:t>
            </a:r>
            <a:r>
              <a:rPr dirty="0" sz="1200" spc="14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el</a:t>
            </a:r>
            <a:r>
              <a:rPr dirty="0" sz="1200" spc="14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barco</a:t>
            </a:r>
            <a:r>
              <a:rPr dirty="0" sz="1200" spc="14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no</a:t>
            </a:r>
            <a:r>
              <a:rPr dirty="0" sz="1200" spc="14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tripulado,</a:t>
            </a:r>
            <a:r>
              <a:rPr dirty="0" sz="1200" spc="1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las</a:t>
            </a:r>
            <a:r>
              <a:rPr dirty="0" sz="1200" spc="1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versiones</a:t>
            </a:r>
            <a:r>
              <a:rPr dirty="0" sz="1200" spc="1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14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los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propulsores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y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el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sitio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30">
                <a:solidFill>
                  <a:srgbClr val="242424"/>
                </a:solidFill>
                <a:latin typeface="Microsoft Sans Serif"/>
                <a:cs typeface="Microsoft Sans Serif"/>
              </a:rPr>
              <a:t>lanzamiento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para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los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65">
                <a:solidFill>
                  <a:srgbClr val="242424"/>
                </a:solidFill>
                <a:latin typeface="Microsoft Sans Serif"/>
                <a:cs typeface="Microsoft Sans Serif"/>
              </a:rPr>
              <a:t>meses</a:t>
            </a:r>
            <a:r>
              <a:rPr dirty="0" sz="12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del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año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2015.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1200" spc="-40">
                <a:solidFill>
                  <a:srgbClr val="242424"/>
                </a:solidFill>
                <a:latin typeface="Microsoft Sans Serif"/>
                <a:cs typeface="Microsoft Sans Serif"/>
              </a:rPr>
              <a:t>Clasificar</a:t>
            </a:r>
            <a:r>
              <a:rPr dirty="0" sz="1200" spc="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el</a:t>
            </a:r>
            <a:r>
              <a:rPr dirty="0" sz="1200" spc="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recuento</a:t>
            </a:r>
            <a:r>
              <a:rPr dirty="0" sz="1200" spc="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resultados</a:t>
            </a:r>
            <a:r>
              <a:rPr dirty="0" sz="1200" spc="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4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aterrizaje</a:t>
            </a:r>
            <a:r>
              <a:rPr dirty="0" sz="1200" spc="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(como</a:t>
            </a:r>
            <a:r>
              <a:rPr dirty="0" sz="1200" spc="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Fallo</a:t>
            </a:r>
            <a:r>
              <a:rPr dirty="0" sz="1200" spc="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(dron)</a:t>
            </a:r>
            <a:r>
              <a:rPr dirty="0" sz="1200" spc="5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o</a:t>
            </a:r>
            <a:r>
              <a:rPr dirty="0" sz="1200" spc="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Éxito</a:t>
            </a:r>
            <a:r>
              <a:rPr dirty="0" sz="1200" spc="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(plataforma</a:t>
            </a:r>
            <a:r>
              <a:rPr dirty="0" sz="1200" spc="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4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0">
                <a:solidFill>
                  <a:srgbClr val="242424"/>
                </a:solidFill>
                <a:latin typeface="Microsoft Sans Serif"/>
                <a:cs typeface="Microsoft Sans Serif"/>
              </a:rPr>
              <a:t>tierra))</a:t>
            </a:r>
            <a:r>
              <a:rPr dirty="0" sz="1200" spc="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entre</a:t>
            </a:r>
            <a:r>
              <a:rPr dirty="0" sz="1200" spc="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la</a:t>
            </a:r>
            <a:r>
              <a:rPr dirty="0" sz="1200" spc="4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35">
                <a:solidFill>
                  <a:srgbClr val="242424"/>
                </a:solidFill>
                <a:latin typeface="Microsoft Sans Serif"/>
                <a:cs typeface="Microsoft Sans Serif"/>
              </a:rPr>
              <a:t>fecha</a:t>
            </a:r>
            <a:r>
              <a:rPr dirty="0" sz="1200" spc="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del</a:t>
            </a:r>
            <a:r>
              <a:rPr dirty="0" sz="1200" spc="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5">
                <a:solidFill>
                  <a:srgbClr val="242424"/>
                </a:solidFill>
                <a:latin typeface="Microsoft Sans Serif"/>
                <a:cs typeface="Microsoft Sans Serif"/>
              </a:rPr>
              <a:t>4</a:t>
            </a:r>
            <a:r>
              <a:rPr dirty="0" sz="1200" spc="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junio</a:t>
            </a:r>
            <a:r>
              <a:rPr dirty="0" sz="1200" spc="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60">
                <a:solidFill>
                  <a:srgbClr val="242424"/>
                </a:solidFill>
                <a:latin typeface="Microsoft Sans Serif"/>
                <a:cs typeface="Microsoft Sans Serif"/>
              </a:rPr>
              <a:t>2010</a:t>
            </a:r>
            <a:r>
              <a:rPr dirty="0" sz="1200" spc="4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y</a:t>
            </a:r>
            <a:r>
              <a:rPr dirty="0" sz="1200" spc="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el</a:t>
            </a:r>
            <a:r>
              <a:rPr dirty="0" sz="1200" spc="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5">
                <a:solidFill>
                  <a:srgbClr val="242424"/>
                </a:solidFill>
                <a:latin typeface="Microsoft Sans Serif"/>
                <a:cs typeface="Microsoft Sans Serif"/>
              </a:rPr>
              <a:t>20</a:t>
            </a:r>
            <a:r>
              <a:rPr dirty="0" sz="1200" spc="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200" spc="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marzo</a:t>
            </a:r>
            <a:r>
              <a:rPr dirty="0" sz="1200" spc="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25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endParaRPr sz="1200">
              <a:latin typeface="Microsoft Sans Serif"/>
              <a:cs typeface="Microsoft Sans Serif"/>
            </a:endParaRPr>
          </a:p>
          <a:p>
            <a:pPr marL="240665">
              <a:lnSpc>
                <a:spcPct val="100000"/>
              </a:lnSpc>
            </a:pP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2017,</a:t>
            </a:r>
            <a:r>
              <a:rPr dirty="0" sz="1200" spc="5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en</a:t>
            </a:r>
            <a:r>
              <a:rPr dirty="0" sz="1200" spc="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>
                <a:solidFill>
                  <a:srgbClr val="242424"/>
                </a:solidFill>
                <a:latin typeface="Microsoft Sans Serif"/>
                <a:cs typeface="Microsoft Sans Serif"/>
              </a:rPr>
              <a:t>orden</a:t>
            </a:r>
            <a:r>
              <a:rPr dirty="0" sz="1200" spc="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242424"/>
                </a:solidFill>
                <a:latin typeface="Microsoft Sans Serif"/>
                <a:cs typeface="Microsoft Sans Serif"/>
              </a:rPr>
              <a:t>descendente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51966" y="6093053"/>
            <a:ext cx="970788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Add</a:t>
            </a:r>
            <a:r>
              <a:rPr dirty="0" sz="2200" spc="-1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45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completed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9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notebook,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external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reference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peer-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review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purpose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705100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80"/>
              <a:t>EDA</a:t>
            </a:r>
            <a:r>
              <a:rPr dirty="0" spc="30"/>
              <a:t> </a:t>
            </a:r>
            <a:r>
              <a:rPr dirty="0"/>
              <a:t>con</a:t>
            </a:r>
            <a:r>
              <a:rPr dirty="0" spc="-135"/>
              <a:t> </a:t>
            </a:r>
            <a:r>
              <a:rPr dirty="0" spc="-375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5512" y="1398523"/>
            <a:ext cx="10280015" cy="174625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0"/>
              </a:spcBef>
            </a:pPr>
            <a:r>
              <a:rPr dirty="0" sz="2200" spc="-30">
                <a:latin typeface="Microsoft Sans Serif"/>
                <a:cs typeface="Microsoft Sans Serif"/>
              </a:rPr>
              <a:t>Folium</a:t>
            </a:r>
            <a:r>
              <a:rPr dirty="0" sz="2200" spc="-120">
                <a:latin typeface="Microsoft Sans Serif"/>
                <a:cs typeface="Microsoft Sans Serif"/>
              </a:rPr>
              <a:t> </a:t>
            </a:r>
            <a:r>
              <a:rPr dirty="0" sz="2200" spc="-60">
                <a:latin typeface="Microsoft Sans Serif"/>
                <a:cs typeface="Microsoft Sans Serif"/>
              </a:rPr>
              <a:t>es</a:t>
            </a:r>
            <a:r>
              <a:rPr dirty="0" sz="2200" spc="-85">
                <a:latin typeface="Microsoft Sans Serif"/>
                <a:cs typeface="Microsoft Sans Serif"/>
              </a:rPr>
              <a:t> </a:t>
            </a:r>
            <a:r>
              <a:rPr dirty="0" sz="2200" spc="-45">
                <a:latin typeface="Microsoft Sans Serif"/>
                <a:cs typeface="Microsoft Sans Serif"/>
              </a:rPr>
              <a:t>una</a:t>
            </a:r>
            <a:r>
              <a:rPr dirty="0" sz="2200" spc="-105">
                <a:latin typeface="Microsoft Sans Serif"/>
                <a:cs typeface="Microsoft Sans Serif"/>
              </a:rPr>
              <a:t> </a:t>
            </a:r>
            <a:r>
              <a:rPr dirty="0" sz="2200" spc="-20">
                <a:latin typeface="Microsoft Sans Serif"/>
                <a:cs typeface="Microsoft Sans Serif"/>
              </a:rPr>
              <a:t>biblioteca</a:t>
            </a:r>
            <a:r>
              <a:rPr dirty="0" sz="2200" spc="-9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de</a:t>
            </a:r>
            <a:r>
              <a:rPr dirty="0" sz="2200" spc="-90">
                <a:latin typeface="Microsoft Sans Serif"/>
                <a:cs typeface="Microsoft Sans Serif"/>
              </a:rPr>
              <a:t> </a:t>
            </a:r>
            <a:r>
              <a:rPr dirty="0" sz="2200" spc="-40">
                <a:latin typeface="Microsoft Sans Serif"/>
                <a:cs typeface="Microsoft Sans Serif"/>
              </a:rPr>
              <a:t>Python</a:t>
            </a:r>
            <a:r>
              <a:rPr dirty="0" sz="2200" spc="-8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que</a:t>
            </a:r>
            <a:r>
              <a:rPr dirty="0" sz="2200" spc="-9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nos</a:t>
            </a:r>
            <a:r>
              <a:rPr dirty="0" sz="2200" spc="-85">
                <a:latin typeface="Microsoft Sans Serif"/>
                <a:cs typeface="Microsoft Sans Serif"/>
              </a:rPr>
              <a:t> </a:t>
            </a:r>
            <a:r>
              <a:rPr dirty="0" sz="2200" spc="-10">
                <a:latin typeface="Microsoft Sans Serif"/>
                <a:cs typeface="Microsoft Sans Serif"/>
              </a:rPr>
              <a:t>permite</a:t>
            </a:r>
            <a:r>
              <a:rPr dirty="0" sz="2200" spc="-85">
                <a:latin typeface="Microsoft Sans Serif"/>
                <a:cs typeface="Microsoft Sans Serif"/>
              </a:rPr>
              <a:t> </a:t>
            </a:r>
            <a:r>
              <a:rPr dirty="0" sz="2200" spc="-45">
                <a:latin typeface="Microsoft Sans Serif"/>
                <a:cs typeface="Microsoft Sans Serif"/>
              </a:rPr>
              <a:t>visualizar</a:t>
            </a:r>
            <a:r>
              <a:rPr dirty="0" sz="2200" spc="-9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datos</a:t>
            </a:r>
            <a:r>
              <a:rPr dirty="0" sz="2200" spc="-90">
                <a:latin typeface="Microsoft Sans Serif"/>
                <a:cs typeface="Microsoft Sans Serif"/>
              </a:rPr>
              <a:t> </a:t>
            </a:r>
            <a:r>
              <a:rPr dirty="0" sz="2200" spc="-80">
                <a:latin typeface="Microsoft Sans Serif"/>
                <a:cs typeface="Microsoft Sans Serif"/>
              </a:rPr>
              <a:t>geoespaciales</a:t>
            </a:r>
            <a:r>
              <a:rPr dirty="0" sz="2200" spc="-65">
                <a:latin typeface="Microsoft Sans Serif"/>
                <a:cs typeface="Microsoft Sans Serif"/>
              </a:rPr>
              <a:t> </a:t>
            </a:r>
            <a:r>
              <a:rPr dirty="0" sz="2200" spc="-50">
                <a:latin typeface="Microsoft Sans Serif"/>
                <a:cs typeface="Microsoft Sans Serif"/>
              </a:rPr>
              <a:t>y añadirles</a:t>
            </a:r>
            <a:r>
              <a:rPr dirty="0" sz="2200" spc="-100">
                <a:latin typeface="Microsoft Sans Serif"/>
                <a:cs typeface="Microsoft Sans Serif"/>
              </a:rPr>
              <a:t> </a:t>
            </a:r>
            <a:r>
              <a:rPr dirty="0" sz="2200" spc="-70">
                <a:latin typeface="Microsoft Sans Serif"/>
                <a:cs typeface="Microsoft Sans Serif"/>
              </a:rPr>
              <a:t>marcadores</a:t>
            </a:r>
            <a:r>
              <a:rPr dirty="0" sz="2200" spc="-75">
                <a:latin typeface="Microsoft Sans Serif"/>
                <a:cs typeface="Microsoft Sans Serif"/>
              </a:rPr>
              <a:t> </a:t>
            </a:r>
            <a:r>
              <a:rPr dirty="0" sz="2200" spc="-40">
                <a:latin typeface="Microsoft Sans Serif"/>
                <a:cs typeface="Microsoft Sans Serif"/>
              </a:rPr>
              <a:t>para</a:t>
            </a:r>
            <a:r>
              <a:rPr dirty="0" sz="2200" spc="-55">
                <a:latin typeface="Microsoft Sans Serif"/>
                <a:cs typeface="Microsoft Sans Serif"/>
              </a:rPr>
              <a:t> </a:t>
            </a:r>
            <a:r>
              <a:rPr dirty="0" sz="2200" spc="-20">
                <a:latin typeface="Microsoft Sans Serif"/>
                <a:cs typeface="Microsoft Sans Serif"/>
              </a:rPr>
              <a:t>mostrar</a:t>
            </a:r>
            <a:r>
              <a:rPr dirty="0" sz="2200" spc="-5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los</a:t>
            </a:r>
            <a:r>
              <a:rPr dirty="0" sz="2200" spc="-5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sitios</a:t>
            </a:r>
            <a:r>
              <a:rPr dirty="0" sz="2200" spc="-5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de</a:t>
            </a:r>
            <a:r>
              <a:rPr dirty="0" sz="2200" spc="-55">
                <a:latin typeface="Microsoft Sans Serif"/>
                <a:cs typeface="Microsoft Sans Serif"/>
              </a:rPr>
              <a:t> lanzamiento</a:t>
            </a:r>
            <a:r>
              <a:rPr dirty="0" sz="2200" spc="-7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de</a:t>
            </a:r>
            <a:r>
              <a:rPr dirty="0" sz="2200" spc="-55">
                <a:latin typeface="Microsoft Sans Serif"/>
                <a:cs typeface="Microsoft Sans Serif"/>
              </a:rPr>
              <a:t> </a:t>
            </a:r>
            <a:r>
              <a:rPr dirty="0" sz="2200" spc="-150">
                <a:latin typeface="Microsoft Sans Serif"/>
                <a:cs typeface="Microsoft Sans Serif"/>
              </a:rPr>
              <a:t>SpaceX</a:t>
            </a:r>
            <a:r>
              <a:rPr dirty="0" sz="2200" spc="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y</a:t>
            </a:r>
            <a:r>
              <a:rPr dirty="0" sz="2200" spc="-45">
                <a:latin typeface="Microsoft Sans Serif"/>
                <a:cs typeface="Microsoft Sans Serif"/>
              </a:rPr>
              <a:t> </a:t>
            </a:r>
            <a:r>
              <a:rPr dirty="0" sz="2200" spc="-70">
                <a:latin typeface="Microsoft Sans Serif"/>
                <a:cs typeface="Microsoft Sans Serif"/>
              </a:rPr>
              <a:t>sus</a:t>
            </a:r>
            <a:r>
              <a:rPr dirty="0" sz="2200" spc="-55">
                <a:latin typeface="Microsoft Sans Serif"/>
                <a:cs typeface="Microsoft Sans Serif"/>
              </a:rPr>
              <a:t> </a:t>
            </a:r>
            <a:r>
              <a:rPr dirty="0" sz="2200" spc="-10">
                <a:latin typeface="Microsoft Sans Serif"/>
                <a:cs typeface="Microsoft Sans Serif"/>
              </a:rPr>
              <a:t>puntos </a:t>
            </a:r>
            <a:r>
              <a:rPr dirty="0" sz="2200">
                <a:latin typeface="Microsoft Sans Serif"/>
                <a:cs typeface="Microsoft Sans Serif"/>
              </a:rPr>
              <a:t>de</a:t>
            </a:r>
            <a:r>
              <a:rPr dirty="0" sz="2200" spc="-55">
                <a:latin typeface="Microsoft Sans Serif"/>
                <a:cs typeface="Microsoft Sans Serif"/>
              </a:rPr>
              <a:t> </a:t>
            </a:r>
            <a:r>
              <a:rPr dirty="0" sz="2200" spc="-65">
                <a:latin typeface="Microsoft Sans Serif"/>
                <a:cs typeface="Microsoft Sans Serif"/>
              </a:rPr>
              <a:t>referencia</a:t>
            </a:r>
            <a:r>
              <a:rPr dirty="0" sz="2200" spc="-40">
                <a:latin typeface="Microsoft Sans Serif"/>
                <a:cs typeface="Microsoft Sans Serif"/>
              </a:rPr>
              <a:t> </a:t>
            </a:r>
            <a:r>
              <a:rPr dirty="0" sz="2200" spc="-110">
                <a:latin typeface="Microsoft Sans Serif"/>
                <a:cs typeface="Microsoft Sans Serif"/>
              </a:rPr>
              <a:t>más</a:t>
            </a:r>
            <a:r>
              <a:rPr dirty="0" sz="2200" spc="-35">
                <a:latin typeface="Microsoft Sans Serif"/>
                <a:cs typeface="Microsoft Sans Serif"/>
              </a:rPr>
              <a:t> </a:t>
            </a:r>
            <a:r>
              <a:rPr dirty="0" sz="2200" spc="-30">
                <a:latin typeface="Microsoft Sans Serif"/>
                <a:cs typeface="Microsoft Sans Serif"/>
              </a:rPr>
              <a:t>importantes</a:t>
            </a:r>
            <a:r>
              <a:rPr dirty="0" sz="2200" spc="-35">
                <a:latin typeface="Microsoft Sans Serif"/>
                <a:cs typeface="Microsoft Sans Serif"/>
              </a:rPr>
              <a:t> </a:t>
            </a:r>
            <a:r>
              <a:rPr dirty="0" sz="2200" spc="-100">
                <a:latin typeface="Microsoft Sans Serif"/>
                <a:cs typeface="Microsoft Sans Serif"/>
              </a:rPr>
              <a:t>más</a:t>
            </a:r>
            <a:r>
              <a:rPr dirty="0" sz="2200" spc="-40">
                <a:latin typeface="Microsoft Sans Serif"/>
                <a:cs typeface="Microsoft Sans Serif"/>
              </a:rPr>
              <a:t> </a:t>
            </a:r>
            <a:r>
              <a:rPr dirty="0" sz="2200" spc="-85">
                <a:latin typeface="Microsoft Sans Serif"/>
                <a:cs typeface="Microsoft Sans Serif"/>
              </a:rPr>
              <a:t>cercanos</a:t>
            </a:r>
            <a:r>
              <a:rPr dirty="0" sz="2200" spc="-45">
                <a:latin typeface="Microsoft Sans Serif"/>
                <a:cs typeface="Microsoft Sans Serif"/>
              </a:rPr>
              <a:t> </a:t>
            </a:r>
            <a:r>
              <a:rPr dirty="0" sz="2200" spc="-35">
                <a:latin typeface="Microsoft Sans Serif"/>
                <a:cs typeface="Microsoft Sans Serif"/>
              </a:rPr>
              <a:t>como</a:t>
            </a:r>
            <a:r>
              <a:rPr dirty="0" sz="2200" spc="-40">
                <a:latin typeface="Microsoft Sans Serif"/>
                <a:cs typeface="Microsoft Sans Serif"/>
              </a:rPr>
              <a:t> </a:t>
            </a:r>
            <a:r>
              <a:rPr dirty="0" sz="2200" spc="-45">
                <a:latin typeface="Microsoft Sans Serif"/>
                <a:cs typeface="Microsoft Sans Serif"/>
              </a:rPr>
              <a:t>ferrocarriles,</a:t>
            </a:r>
            <a:r>
              <a:rPr dirty="0" sz="2200" spc="-30">
                <a:latin typeface="Microsoft Sans Serif"/>
                <a:cs typeface="Microsoft Sans Serif"/>
              </a:rPr>
              <a:t> </a:t>
            </a:r>
            <a:r>
              <a:rPr dirty="0" sz="2200" spc="-65">
                <a:latin typeface="Microsoft Sans Serif"/>
                <a:cs typeface="Microsoft Sans Serif"/>
              </a:rPr>
              <a:t>carreteras,</a:t>
            </a:r>
            <a:r>
              <a:rPr dirty="0" sz="2200" spc="-30">
                <a:latin typeface="Microsoft Sans Serif"/>
                <a:cs typeface="Microsoft Sans Serif"/>
              </a:rPr>
              <a:t> </a:t>
            </a:r>
            <a:r>
              <a:rPr dirty="0" sz="2200" spc="-65">
                <a:latin typeface="Microsoft Sans Serif"/>
                <a:cs typeface="Microsoft Sans Serif"/>
              </a:rPr>
              <a:t>ciudades</a:t>
            </a:r>
            <a:r>
              <a:rPr dirty="0" sz="2200" spc="-40">
                <a:latin typeface="Microsoft Sans Serif"/>
                <a:cs typeface="Microsoft Sans Serif"/>
              </a:rPr>
              <a:t> </a:t>
            </a:r>
            <a:r>
              <a:rPr dirty="0" sz="2200" spc="-50">
                <a:latin typeface="Microsoft Sans Serif"/>
                <a:cs typeface="Microsoft Sans Serif"/>
              </a:rPr>
              <a:t>y </a:t>
            </a:r>
            <a:r>
              <a:rPr dirty="0" sz="2200" spc="-75">
                <a:latin typeface="Microsoft Sans Serif"/>
                <a:cs typeface="Microsoft Sans Serif"/>
              </a:rPr>
              <a:t>costas, </a:t>
            </a:r>
            <a:r>
              <a:rPr dirty="0" sz="2200" spc="-20">
                <a:latin typeface="Microsoft Sans Serif"/>
                <a:cs typeface="Microsoft Sans Serif"/>
              </a:rPr>
              <a:t>para</a:t>
            </a:r>
            <a:r>
              <a:rPr dirty="0" sz="2200" spc="-8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ello</a:t>
            </a:r>
            <a:r>
              <a:rPr dirty="0" sz="2200" spc="-90">
                <a:latin typeface="Microsoft Sans Serif"/>
                <a:cs typeface="Microsoft Sans Serif"/>
              </a:rPr>
              <a:t> </a:t>
            </a:r>
            <a:r>
              <a:rPr dirty="0" sz="2200" spc="-60">
                <a:latin typeface="Microsoft Sans Serif"/>
                <a:cs typeface="Microsoft Sans Serif"/>
              </a:rPr>
              <a:t>se</a:t>
            </a:r>
            <a:r>
              <a:rPr dirty="0" sz="2200" spc="-8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utilizaron</a:t>
            </a:r>
            <a:r>
              <a:rPr dirty="0" sz="2200" spc="-75">
                <a:latin typeface="Microsoft Sans Serif"/>
                <a:cs typeface="Microsoft Sans Serif"/>
              </a:rPr>
              <a:t> </a:t>
            </a:r>
            <a:r>
              <a:rPr dirty="0" sz="2200" spc="-30">
                <a:latin typeface="Microsoft Sans Serif"/>
                <a:cs typeface="Microsoft Sans Serif"/>
              </a:rPr>
              <a:t>polilíneas</a:t>
            </a:r>
            <a:r>
              <a:rPr dirty="0" sz="2200" spc="-90">
                <a:latin typeface="Microsoft Sans Serif"/>
                <a:cs typeface="Microsoft Sans Serif"/>
              </a:rPr>
              <a:t> </a:t>
            </a:r>
            <a:r>
              <a:rPr dirty="0" sz="2200" spc="-20">
                <a:latin typeface="Microsoft Sans Serif"/>
                <a:cs typeface="Microsoft Sans Serif"/>
              </a:rPr>
              <a:t>para</a:t>
            </a:r>
            <a:r>
              <a:rPr dirty="0" sz="2200" spc="-80">
                <a:latin typeface="Microsoft Sans Serif"/>
                <a:cs typeface="Microsoft Sans Serif"/>
              </a:rPr>
              <a:t> </a:t>
            </a:r>
            <a:r>
              <a:rPr dirty="0" sz="2200" spc="-10">
                <a:latin typeface="Microsoft Sans Serif"/>
                <a:cs typeface="Microsoft Sans Serif"/>
              </a:rPr>
              <a:t>conectarlos.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2200" spc="-100">
                <a:latin typeface="Microsoft Sans Serif"/>
                <a:cs typeface="Microsoft Sans Serif"/>
              </a:rPr>
              <a:t>Para</a:t>
            </a:r>
            <a:r>
              <a:rPr dirty="0" sz="2200" spc="-50">
                <a:latin typeface="Microsoft Sans Serif"/>
                <a:cs typeface="Microsoft Sans Serif"/>
              </a:rPr>
              <a:t> </a:t>
            </a:r>
            <a:r>
              <a:rPr dirty="0" sz="2200" spc="-20">
                <a:latin typeface="Microsoft Sans Serif"/>
                <a:cs typeface="Microsoft Sans Serif"/>
              </a:rPr>
              <a:t>nuestro</a:t>
            </a:r>
            <a:r>
              <a:rPr dirty="0" sz="2200" spc="-10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estudio</a:t>
            </a:r>
            <a:r>
              <a:rPr dirty="0" sz="2200" spc="-80">
                <a:latin typeface="Microsoft Sans Serif"/>
                <a:cs typeface="Microsoft Sans Serif"/>
              </a:rPr>
              <a:t> </a:t>
            </a:r>
            <a:r>
              <a:rPr dirty="0" sz="2200" spc="-60">
                <a:latin typeface="Microsoft Sans Serif"/>
                <a:cs typeface="Microsoft Sans Serif"/>
              </a:rPr>
              <a:t>se</a:t>
            </a:r>
            <a:r>
              <a:rPr dirty="0" sz="2200" spc="-80">
                <a:latin typeface="Microsoft Sans Serif"/>
                <a:cs typeface="Microsoft Sans Serif"/>
              </a:rPr>
              <a:t> </a:t>
            </a:r>
            <a:r>
              <a:rPr dirty="0" sz="2200" spc="-45">
                <a:latin typeface="Microsoft Sans Serif"/>
                <a:cs typeface="Microsoft Sans Serif"/>
              </a:rPr>
              <a:t>añadieron</a:t>
            </a:r>
            <a:r>
              <a:rPr dirty="0" sz="2200" spc="-9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los</a:t>
            </a:r>
            <a:r>
              <a:rPr dirty="0" sz="2200" spc="-70">
                <a:latin typeface="Microsoft Sans Serif"/>
                <a:cs typeface="Microsoft Sans Serif"/>
              </a:rPr>
              <a:t> </a:t>
            </a:r>
            <a:r>
              <a:rPr dirty="0" sz="2200" spc="-35">
                <a:latin typeface="Microsoft Sans Serif"/>
                <a:cs typeface="Microsoft Sans Serif"/>
              </a:rPr>
              <a:t>siguientes</a:t>
            </a:r>
            <a:r>
              <a:rPr dirty="0" sz="2200" spc="-90">
                <a:latin typeface="Microsoft Sans Serif"/>
                <a:cs typeface="Microsoft Sans Serif"/>
              </a:rPr>
              <a:t> </a:t>
            </a:r>
            <a:r>
              <a:rPr dirty="0" sz="2200" spc="-10">
                <a:latin typeface="Microsoft Sans Serif"/>
                <a:cs typeface="Microsoft Sans Serif"/>
              </a:rPr>
              <a:t>marcadores: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13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75512" y="3280917"/>
            <a:ext cx="9688830" cy="2139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97865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400" spc="-114" b="1">
                <a:latin typeface="Arial"/>
                <a:cs typeface="Arial"/>
              </a:rPr>
              <a:t>Folium.Circle: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nos</a:t>
            </a:r>
            <a:r>
              <a:rPr dirty="0" sz="1400" spc="-95">
                <a:latin typeface="Microsoft Sans Serif"/>
                <a:cs typeface="Microsoft Sans Serif"/>
              </a:rPr>
              <a:t> </a:t>
            </a:r>
            <a:r>
              <a:rPr dirty="0" sz="1400" spc="-25">
                <a:solidFill>
                  <a:srgbClr val="242424"/>
                </a:solidFill>
                <a:latin typeface="Microsoft Sans Serif"/>
                <a:cs typeface="Microsoft Sans Serif"/>
              </a:rPr>
              <a:t>agrega</a:t>
            </a:r>
            <a:r>
              <a:rPr dirty="0" sz="1400" spc="-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42424"/>
                </a:solidFill>
                <a:latin typeface="Microsoft Sans Serif"/>
                <a:cs typeface="Microsoft Sans Serif"/>
              </a:rPr>
              <a:t>un</a:t>
            </a:r>
            <a:r>
              <a:rPr dirty="0" sz="1400" spc="-45">
                <a:solidFill>
                  <a:srgbClr val="242424"/>
                </a:solidFill>
                <a:latin typeface="Microsoft Sans Serif"/>
                <a:cs typeface="Microsoft Sans Serif"/>
              </a:rPr>
              <a:t> área</a:t>
            </a:r>
            <a:r>
              <a:rPr dirty="0" sz="1400" spc="-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4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242424"/>
                </a:solidFill>
                <a:latin typeface="Microsoft Sans Serif"/>
                <a:cs typeface="Microsoft Sans Serif"/>
              </a:rPr>
              <a:t>círculo</a:t>
            </a:r>
            <a:r>
              <a:rPr dirty="0" sz="1400" spc="-30">
                <a:solidFill>
                  <a:srgbClr val="242424"/>
                </a:solidFill>
                <a:latin typeface="Microsoft Sans Serif"/>
                <a:cs typeface="Microsoft Sans Serif"/>
              </a:rPr>
              <a:t> resaltada</a:t>
            </a:r>
            <a:r>
              <a:rPr dirty="0" sz="14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242424"/>
                </a:solidFill>
                <a:latin typeface="Microsoft Sans Serif"/>
                <a:cs typeface="Microsoft Sans Serif"/>
              </a:rPr>
              <a:t>con</a:t>
            </a:r>
            <a:r>
              <a:rPr dirty="0" sz="1400" spc="-4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242424"/>
                </a:solidFill>
                <a:latin typeface="Microsoft Sans Serif"/>
                <a:cs typeface="Microsoft Sans Serif"/>
              </a:rPr>
              <a:t>una</a:t>
            </a:r>
            <a:r>
              <a:rPr dirty="0" sz="1400" spc="-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242424"/>
                </a:solidFill>
                <a:latin typeface="Microsoft Sans Serif"/>
                <a:cs typeface="Microsoft Sans Serif"/>
              </a:rPr>
              <a:t>etiqueta</a:t>
            </a:r>
            <a:r>
              <a:rPr dirty="0" sz="1400" spc="-6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4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42424"/>
                </a:solidFill>
                <a:latin typeface="Microsoft Sans Serif"/>
                <a:cs typeface="Microsoft Sans Serif"/>
              </a:rPr>
              <a:t>texto</a:t>
            </a:r>
            <a:r>
              <a:rPr dirty="0" sz="1400" spc="-4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42424"/>
                </a:solidFill>
                <a:latin typeface="Microsoft Sans Serif"/>
                <a:cs typeface="Microsoft Sans Serif"/>
              </a:rPr>
              <a:t>en</a:t>
            </a:r>
            <a:r>
              <a:rPr dirty="0" sz="1400" spc="-4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0">
                <a:solidFill>
                  <a:srgbClr val="242424"/>
                </a:solidFill>
                <a:latin typeface="Microsoft Sans Serif"/>
                <a:cs typeface="Microsoft Sans Serif"/>
              </a:rPr>
              <a:t>una</a:t>
            </a:r>
            <a:r>
              <a:rPr dirty="0" sz="1400" spc="-4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35">
                <a:solidFill>
                  <a:srgbClr val="242424"/>
                </a:solidFill>
                <a:latin typeface="Microsoft Sans Serif"/>
                <a:cs typeface="Microsoft Sans Serif"/>
              </a:rPr>
              <a:t>coordenada</a:t>
            </a:r>
            <a:r>
              <a:rPr dirty="0" sz="1400" spc="-4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242424"/>
                </a:solidFill>
                <a:latin typeface="Microsoft Sans Serif"/>
                <a:cs typeface="Microsoft Sans Serif"/>
              </a:rPr>
              <a:t>específica</a:t>
            </a:r>
            <a:endParaRPr sz="1400">
              <a:latin typeface="Microsoft Sans Serif"/>
              <a:cs typeface="Microsoft Sans Serif"/>
            </a:endParaRPr>
          </a:p>
          <a:p>
            <a:pPr marL="697865" indent="-228600">
              <a:lnSpc>
                <a:spcPts val="1600"/>
              </a:lnSpc>
              <a:spcBef>
                <a:spcPts val="1235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400" spc="-105" b="1">
                <a:solidFill>
                  <a:srgbClr val="242424"/>
                </a:solidFill>
                <a:latin typeface="Arial"/>
                <a:cs typeface="Arial"/>
              </a:rPr>
              <a:t>Folium.Marker</a:t>
            </a:r>
            <a:r>
              <a:rPr dirty="0" sz="1400" spc="-105">
                <a:solidFill>
                  <a:srgbClr val="242424"/>
                </a:solidFill>
                <a:latin typeface="Microsoft Sans Serif"/>
                <a:cs typeface="Microsoft Sans Serif"/>
              </a:rPr>
              <a:t>:</a:t>
            </a:r>
            <a:r>
              <a:rPr dirty="0" sz="1400" spc="1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35">
                <a:solidFill>
                  <a:srgbClr val="242424"/>
                </a:solidFill>
                <a:latin typeface="Microsoft Sans Serif"/>
                <a:cs typeface="Microsoft Sans Serif"/>
              </a:rPr>
              <a:t>Nos</a:t>
            </a:r>
            <a:r>
              <a:rPr dirty="0" sz="1400" spc="-6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42424"/>
                </a:solidFill>
                <a:latin typeface="Microsoft Sans Serif"/>
                <a:cs typeface="Microsoft Sans Serif"/>
              </a:rPr>
              <a:t>permite</a:t>
            </a:r>
            <a:r>
              <a:rPr dirty="0" sz="1400" spc="-7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242424"/>
                </a:solidFill>
                <a:latin typeface="Microsoft Sans Serif"/>
                <a:cs typeface="Microsoft Sans Serif"/>
              </a:rPr>
              <a:t>mostrar</a:t>
            </a:r>
            <a:r>
              <a:rPr dirty="0" sz="14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42424"/>
                </a:solidFill>
                <a:latin typeface="Microsoft Sans Serif"/>
                <a:cs typeface="Microsoft Sans Serif"/>
              </a:rPr>
              <a:t>la</a:t>
            </a:r>
            <a:r>
              <a:rPr dirty="0" sz="14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30">
                <a:solidFill>
                  <a:srgbClr val="242424"/>
                </a:solidFill>
                <a:latin typeface="Microsoft Sans Serif"/>
                <a:cs typeface="Microsoft Sans Serif"/>
              </a:rPr>
              <a:t>ubicación</a:t>
            </a:r>
            <a:r>
              <a:rPr dirty="0" sz="14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400" spc="-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42424"/>
                </a:solidFill>
                <a:latin typeface="Microsoft Sans Serif"/>
                <a:cs typeface="Microsoft Sans Serif"/>
              </a:rPr>
              <a:t>los</a:t>
            </a:r>
            <a:r>
              <a:rPr dirty="0" sz="14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42424"/>
                </a:solidFill>
                <a:latin typeface="Microsoft Sans Serif"/>
                <a:cs typeface="Microsoft Sans Serif"/>
              </a:rPr>
              <a:t>sitios</a:t>
            </a:r>
            <a:r>
              <a:rPr dirty="0" sz="14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400" spc="-30">
                <a:solidFill>
                  <a:srgbClr val="242424"/>
                </a:solidFill>
                <a:latin typeface="Microsoft Sans Serif"/>
                <a:cs typeface="Microsoft Sans Serif"/>
              </a:rPr>
              <a:t> lanzamiento </a:t>
            </a:r>
            <a:r>
              <a:rPr dirty="0" sz="1400">
                <a:solidFill>
                  <a:srgbClr val="242424"/>
                </a:solidFill>
                <a:latin typeface="Microsoft Sans Serif"/>
                <a:cs typeface="Microsoft Sans Serif"/>
              </a:rPr>
              <a:t>en</a:t>
            </a:r>
            <a:r>
              <a:rPr dirty="0" sz="1400" spc="-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42424"/>
                </a:solidFill>
                <a:latin typeface="Microsoft Sans Serif"/>
                <a:cs typeface="Microsoft Sans Serif"/>
              </a:rPr>
              <a:t>el</a:t>
            </a:r>
            <a:r>
              <a:rPr dirty="0" sz="14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55">
                <a:solidFill>
                  <a:srgbClr val="242424"/>
                </a:solidFill>
                <a:latin typeface="Microsoft Sans Serif"/>
                <a:cs typeface="Microsoft Sans Serif"/>
              </a:rPr>
              <a:t>mapa.</a:t>
            </a:r>
            <a:r>
              <a:rPr dirty="0" sz="14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42424"/>
                </a:solidFill>
                <a:latin typeface="Microsoft Sans Serif"/>
                <a:cs typeface="Microsoft Sans Serif"/>
              </a:rPr>
              <a:t>Dentro</a:t>
            </a:r>
            <a:r>
              <a:rPr dirty="0" sz="1400" spc="-4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400" spc="-20">
                <a:solidFill>
                  <a:srgbClr val="242424"/>
                </a:solidFill>
                <a:latin typeface="Microsoft Sans Serif"/>
                <a:cs typeface="Microsoft Sans Serif"/>
              </a:rPr>
              <a:t> estos</a:t>
            </a:r>
            <a:r>
              <a:rPr dirty="0" sz="1400" spc="-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242424"/>
                </a:solidFill>
                <a:latin typeface="Microsoft Sans Serif"/>
                <a:cs typeface="Microsoft Sans Serif"/>
              </a:rPr>
              <a:t>marcadores</a:t>
            </a:r>
            <a:endParaRPr sz="1400">
              <a:latin typeface="Microsoft Sans Serif"/>
              <a:cs typeface="Microsoft Sans Serif"/>
            </a:endParaRPr>
          </a:p>
          <a:p>
            <a:pPr marL="697865">
              <a:lnSpc>
                <a:spcPts val="1600"/>
              </a:lnSpc>
            </a:pPr>
            <a:r>
              <a:rPr dirty="0" sz="1400" spc="-25">
                <a:solidFill>
                  <a:srgbClr val="242424"/>
                </a:solidFill>
                <a:latin typeface="Microsoft Sans Serif"/>
                <a:cs typeface="Microsoft Sans Serif"/>
              </a:rPr>
              <a:t>utilizamos</a:t>
            </a:r>
            <a:r>
              <a:rPr dirty="0" sz="1400" spc="-7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10" b="1">
                <a:solidFill>
                  <a:srgbClr val="242424"/>
                </a:solidFill>
                <a:latin typeface="Arial"/>
                <a:cs typeface="Arial"/>
              </a:rPr>
              <a:t>Folium.Icon</a:t>
            </a:r>
            <a:r>
              <a:rPr dirty="0" sz="1400" spc="-30" b="1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242424"/>
                </a:solidFill>
                <a:latin typeface="Microsoft Sans Serif"/>
                <a:cs typeface="Microsoft Sans Serif"/>
              </a:rPr>
              <a:t>para</a:t>
            </a:r>
            <a:r>
              <a:rPr dirty="0" sz="14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42424"/>
                </a:solidFill>
                <a:latin typeface="Microsoft Sans Serif"/>
                <a:cs typeface="Microsoft Sans Serif"/>
              </a:rPr>
              <a:t>distinguir</a:t>
            </a:r>
            <a:r>
              <a:rPr dirty="0" sz="14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42424"/>
                </a:solidFill>
                <a:latin typeface="Microsoft Sans Serif"/>
                <a:cs typeface="Microsoft Sans Serif"/>
              </a:rPr>
              <a:t>los </a:t>
            </a:r>
            <a:r>
              <a:rPr dirty="0" sz="1400" spc="-10">
                <a:solidFill>
                  <a:srgbClr val="242424"/>
                </a:solidFill>
                <a:latin typeface="Microsoft Sans Serif"/>
                <a:cs typeface="Microsoft Sans Serif"/>
              </a:rPr>
              <a:t>éxitos</a:t>
            </a:r>
            <a:r>
              <a:rPr dirty="0" sz="14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90">
                <a:solidFill>
                  <a:srgbClr val="242424"/>
                </a:solidFill>
                <a:latin typeface="Microsoft Sans Serif"/>
                <a:cs typeface="Microsoft Sans Serif"/>
              </a:rPr>
              <a:t>(</a:t>
            </a:r>
            <a:r>
              <a:rPr dirty="0" sz="1400" spc="-90" b="1">
                <a:solidFill>
                  <a:srgbClr val="538235"/>
                </a:solidFill>
                <a:latin typeface="Arial"/>
                <a:cs typeface="Arial"/>
              </a:rPr>
              <a:t>verde</a:t>
            </a:r>
            <a:r>
              <a:rPr dirty="0" sz="1400" spc="-90">
                <a:solidFill>
                  <a:srgbClr val="242424"/>
                </a:solidFill>
                <a:latin typeface="Microsoft Sans Serif"/>
                <a:cs typeface="Microsoft Sans Serif"/>
              </a:rPr>
              <a:t>)</a:t>
            </a:r>
            <a:r>
              <a:rPr dirty="0" sz="1400" spc="-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400" spc="-1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42424"/>
                </a:solidFill>
                <a:latin typeface="Microsoft Sans Serif"/>
                <a:cs typeface="Microsoft Sans Serif"/>
              </a:rPr>
              <a:t>los</a:t>
            </a:r>
            <a:r>
              <a:rPr dirty="0" sz="1400" spc="-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65">
                <a:solidFill>
                  <a:srgbClr val="242424"/>
                </a:solidFill>
                <a:latin typeface="Microsoft Sans Serif"/>
                <a:cs typeface="Microsoft Sans Serif"/>
              </a:rPr>
              <a:t>fracasos(</a:t>
            </a:r>
            <a:r>
              <a:rPr dirty="0" sz="1400" spc="-65" b="1">
                <a:solidFill>
                  <a:srgbClr val="FF0000"/>
                </a:solidFill>
                <a:latin typeface="Arial"/>
                <a:cs typeface="Arial"/>
              </a:rPr>
              <a:t>rojo</a:t>
            </a:r>
            <a:r>
              <a:rPr dirty="0" sz="1400" spc="-65">
                <a:solidFill>
                  <a:srgbClr val="242424"/>
                </a:solidFill>
                <a:latin typeface="Microsoft Sans Serif"/>
                <a:cs typeface="Microsoft Sans Serif"/>
              </a:rPr>
              <a:t>)</a:t>
            </a:r>
            <a:r>
              <a:rPr dirty="0" sz="1400" spc="-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14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242424"/>
                </a:solidFill>
                <a:latin typeface="Microsoft Sans Serif"/>
                <a:cs typeface="Microsoft Sans Serif"/>
              </a:rPr>
              <a:t>los</a:t>
            </a:r>
            <a:r>
              <a:rPr dirty="0" sz="1400" spc="-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0">
                <a:solidFill>
                  <a:srgbClr val="242424"/>
                </a:solidFill>
                <a:latin typeface="Microsoft Sans Serif"/>
                <a:cs typeface="Microsoft Sans Serif"/>
              </a:rPr>
              <a:t>lanzamientos.</a:t>
            </a:r>
            <a:endParaRPr sz="1400">
              <a:latin typeface="Microsoft Sans Serif"/>
              <a:cs typeface="Microsoft Sans Serif"/>
            </a:endParaRPr>
          </a:p>
          <a:p>
            <a:pPr marL="697865" marR="286385" indent="-228600">
              <a:lnSpc>
                <a:spcPts val="151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400" spc="-110" b="1">
                <a:latin typeface="Arial"/>
                <a:cs typeface="Arial"/>
              </a:rPr>
              <a:t>Folium.Polyline: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30">
                <a:latin typeface="Microsoft Sans Serif"/>
                <a:cs typeface="Microsoft Sans Serif"/>
              </a:rPr>
              <a:t>Muestra</a:t>
            </a:r>
            <a:r>
              <a:rPr dirty="0" sz="1400" spc="-65">
                <a:latin typeface="Microsoft Sans Serif"/>
                <a:cs typeface="Microsoft Sans Serif"/>
              </a:rPr>
              <a:t> </a:t>
            </a:r>
            <a:r>
              <a:rPr dirty="0" sz="1400" spc="-35">
                <a:latin typeface="Microsoft Sans Serif"/>
                <a:cs typeface="Microsoft Sans Serif"/>
              </a:rPr>
              <a:t>elementos</a:t>
            </a:r>
            <a:r>
              <a:rPr dirty="0" sz="1400" spc="-60">
                <a:latin typeface="Microsoft Sans Serif"/>
                <a:cs typeface="Microsoft Sans Serif"/>
              </a:rPr>
              <a:t> </a:t>
            </a:r>
            <a:r>
              <a:rPr dirty="0" sz="1400" spc="-35">
                <a:latin typeface="Microsoft Sans Serif"/>
                <a:cs typeface="Microsoft Sans Serif"/>
              </a:rPr>
              <a:t>lineales</a:t>
            </a:r>
            <a:r>
              <a:rPr dirty="0" sz="1400" spc="-6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en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el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-45">
                <a:latin typeface="Microsoft Sans Serif"/>
                <a:cs typeface="Microsoft Sans Serif"/>
              </a:rPr>
              <a:t>mapa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que,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en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este</a:t>
            </a:r>
            <a:r>
              <a:rPr dirty="0" sz="1400" spc="-45">
                <a:latin typeface="Microsoft Sans Serif"/>
                <a:cs typeface="Microsoft Sans Serif"/>
              </a:rPr>
              <a:t> </a:t>
            </a:r>
            <a:r>
              <a:rPr dirty="0" sz="1400" spc="-60">
                <a:latin typeface="Microsoft Sans Serif"/>
                <a:cs typeface="Microsoft Sans Serif"/>
              </a:rPr>
              <a:t>caso,</a:t>
            </a:r>
            <a:r>
              <a:rPr dirty="0" sz="1400" spc="-10">
                <a:latin typeface="Microsoft Sans Serif"/>
                <a:cs typeface="Microsoft Sans Serif"/>
              </a:rPr>
              <a:t> nos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indica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las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 spc="-35">
                <a:latin typeface="Microsoft Sans Serif"/>
                <a:cs typeface="Microsoft Sans Serif"/>
              </a:rPr>
              <a:t>distancias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entre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el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sitio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 spc="-25">
                <a:latin typeface="Microsoft Sans Serif"/>
                <a:cs typeface="Microsoft Sans Serif"/>
              </a:rPr>
              <a:t>de </a:t>
            </a:r>
            <a:r>
              <a:rPr dirty="0" sz="1400" spc="-30">
                <a:latin typeface="Microsoft Sans Serif"/>
                <a:cs typeface="Microsoft Sans Serif"/>
              </a:rPr>
              <a:t>lanzamiento</a:t>
            </a:r>
            <a:r>
              <a:rPr dirty="0" sz="1400" spc="-6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y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un</a:t>
            </a:r>
            <a:r>
              <a:rPr dirty="0" sz="1400" spc="-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lugar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próximo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 spc="-40">
                <a:latin typeface="Microsoft Sans Serif"/>
                <a:cs typeface="Microsoft Sans Serif"/>
              </a:rPr>
              <a:t>(carretera,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ferrocarril,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 spc="-25">
                <a:latin typeface="Microsoft Sans Serif"/>
                <a:cs typeface="Microsoft Sans Serif"/>
              </a:rPr>
              <a:t>costa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o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ciudad)</a:t>
            </a:r>
            <a:endParaRPr sz="1400">
              <a:latin typeface="Microsoft Sans Serif"/>
              <a:cs typeface="Microsoft Sans Serif"/>
            </a:endParaRPr>
          </a:p>
          <a:p>
            <a:pPr marL="240665" marR="26034" indent="-228600">
              <a:lnSpc>
                <a:spcPts val="238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Add</a:t>
            </a:r>
            <a:r>
              <a:rPr dirty="0" sz="2200" spc="-1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45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completed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map,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external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reference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peer-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review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purpose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8473440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10"/>
              <a:t>Construya</a:t>
            </a:r>
            <a:r>
              <a:rPr dirty="0" spc="-140"/>
              <a:t> </a:t>
            </a:r>
            <a:r>
              <a:rPr dirty="0"/>
              <a:t>un</a:t>
            </a:r>
            <a:r>
              <a:rPr dirty="0" spc="-150"/>
              <a:t> </a:t>
            </a:r>
            <a:r>
              <a:rPr dirty="0" spc="-135"/>
              <a:t>mapa</a:t>
            </a:r>
            <a:r>
              <a:rPr dirty="0" spc="-110"/>
              <a:t> </a:t>
            </a:r>
            <a:r>
              <a:rPr dirty="0" spc="-20"/>
              <a:t>interactivo</a:t>
            </a:r>
            <a:r>
              <a:rPr dirty="0" spc="-130"/>
              <a:t> </a:t>
            </a:r>
            <a:r>
              <a:rPr dirty="0"/>
              <a:t>con</a:t>
            </a:r>
            <a:r>
              <a:rPr dirty="0" spc="-130"/>
              <a:t> </a:t>
            </a:r>
            <a:r>
              <a:rPr dirty="0" spc="-55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787398"/>
            <a:ext cx="9590405" cy="4069079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just" marL="12700" marR="5080">
              <a:lnSpc>
                <a:spcPct val="80100"/>
              </a:lnSpc>
              <a:spcBef>
                <a:spcPts val="580"/>
              </a:spcBef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Dash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es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un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marco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Python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para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crear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aplicaciones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analíticas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web,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por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lo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es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ideal</a:t>
            </a:r>
            <a:r>
              <a:rPr dirty="0" sz="2000" spc="3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para</a:t>
            </a:r>
            <a:r>
              <a:rPr dirty="0" sz="2000" spc="3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crear</a:t>
            </a:r>
            <a:r>
              <a:rPr dirty="0" sz="2000" spc="3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aplicaciones</a:t>
            </a:r>
            <a:r>
              <a:rPr dirty="0" sz="2000" spc="3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000" spc="3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visualización</a:t>
            </a:r>
            <a:r>
              <a:rPr dirty="0" sz="2000" spc="3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000" spc="3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datos</a:t>
            </a:r>
            <a:r>
              <a:rPr dirty="0" sz="2000" spc="3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con</a:t>
            </a:r>
            <a:r>
              <a:rPr dirty="0" sz="2000" spc="3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interfaces</a:t>
            </a:r>
            <a:r>
              <a:rPr dirty="0" sz="2000" spc="3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000" spc="3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usuario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altamente</a:t>
            </a:r>
            <a:r>
              <a:rPr dirty="0" sz="20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personalizadas.</a:t>
            </a:r>
            <a:endParaRPr sz="2000">
              <a:latin typeface="Microsoft Sans Serif"/>
              <a:cs typeface="Microsoft Sans Serif"/>
            </a:endParaRPr>
          </a:p>
          <a:p>
            <a:pPr algn="just" marL="12700">
              <a:lnSpc>
                <a:spcPct val="100000"/>
              </a:lnSpc>
              <a:spcBef>
                <a:spcPts val="925"/>
              </a:spcBef>
            </a:pPr>
            <a:r>
              <a:rPr dirty="0" sz="2000" spc="-155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20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nuestro</a:t>
            </a: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 caso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hemos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utilizado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siguientes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tipos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gráficos:</a:t>
            </a:r>
            <a:endParaRPr sz="2000">
              <a:latin typeface="Microsoft Sans Serif"/>
              <a:cs typeface="Microsoft Sans Serif"/>
            </a:endParaRPr>
          </a:p>
          <a:p>
            <a:pPr marL="697865" indent="-227965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Circular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5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dirty="0" sz="1700" spc="-35" b="1">
                <a:latin typeface="Trebuchet MS"/>
                <a:cs typeface="Trebuchet MS"/>
              </a:rPr>
              <a:t>PIE-</a:t>
            </a:r>
            <a:r>
              <a:rPr dirty="0" sz="1700" spc="-10" b="1">
                <a:latin typeface="Trebuchet MS"/>
                <a:cs typeface="Trebuchet MS"/>
              </a:rPr>
              <a:t>CHAR</a:t>
            </a:r>
            <a:r>
              <a:rPr dirty="0" sz="1700" spc="-10">
                <a:latin typeface="Trebuchet MS"/>
                <a:cs typeface="Trebuchet MS"/>
              </a:rPr>
              <a:t>)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1700">
              <a:latin typeface="Microsoft Sans Serif"/>
              <a:cs typeface="Microsoft Sans Serif"/>
            </a:endParaRPr>
          </a:p>
          <a:p>
            <a:pPr algn="just" marL="469900">
              <a:lnSpc>
                <a:spcPts val="1835"/>
              </a:lnSpc>
              <a:spcBef>
                <a:spcPts val="994"/>
              </a:spcBef>
            </a:pP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Este</a:t>
            </a:r>
            <a:r>
              <a:rPr dirty="0" sz="1700" spc="2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gráfico</a:t>
            </a:r>
            <a:r>
              <a:rPr dirty="0" sz="1700" spc="2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nos</a:t>
            </a:r>
            <a:r>
              <a:rPr dirty="0" sz="1700" spc="2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permite</a:t>
            </a:r>
            <a:r>
              <a:rPr dirty="0" sz="1700" spc="2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reflejar</a:t>
            </a:r>
            <a:r>
              <a:rPr dirty="0" sz="1700" spc="2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1700" spc="2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porcentaje</a:t>
            </a:r>
            <a:r>
              <a:rPr dirty="0" sz="1700" spc="2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1700" spc="2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éxitos</a:t>
            </a:r>
            <a:r>
              <a:rPr dirty="0" sz="1700" spc="20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dirty="0" sz="1700" spc="2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fracasos</a:t>
            </a:r>
            <a:r>
              <a:rPr dirty="0" sz="1700" spc="20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1700" spc="2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1700" spc="2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lanzamientos</a:t>
            </a:r>
            <a:r>
              <a:rPr dirty="0" sz="1700" spc="21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con</a:t>
            </a:r>
            <a:endParaRPr sz="1700">
              <a:latin typeface="Microsoft Sans Serif"/>
              <a:cs typeface="Microsoft Sans Serif"/>
            </a:endParaRPr>
          </a:p>
          <a:p>
            <a:pPr algn="just" marL="469900">
              <a:lnSpc>
                <a:spcPts val="1835"/>
              </a:lnSpc>
            </a:pPr>
            <a:r>
              <a:rPr dirty="0" sz="1700" spc="-30">
                <a:solidFill>
                  <a:srgbClr val="292929"/>
                </a:solidFill>
                <a:latin typeface="Microsoft Sans Serif"/>
                <a:cs typeface="Microsoft Sans Serif"/>
              </a:rPr>
              <a:t>relación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al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lugar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donde</a:t>
            </a:r>
            <a:r>
              <a:rPr dirty="0" sz="17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se</a:t>
            </a: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Microsoft Sans Serif"/>
                <a:cs typeface="Microsoft Sans Serif"/>
              </a:rPr>
              <a:t>producen</a:t>
            </a:r>
            <a:r>
              <a:rPr dirty="0" sz="17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17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mismos.</a:t>
            </a:r>
            <a:endParaRPr sz="1700">
              <a:latin typeface="Microsoft Sans Serif"/>
              <a:cs typeface="Microsoft Sans Serif"/>
            </a:endParaRPr>
          </a:p>
          <a:p>
            <a:pPr marL="697865" indent="-227965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700" spc="-55">
                <a:solidFill>
                  <a:srgbClr val="292929"/>
                </a:solidFill>
                <a:latin typeface="Microsoft Sans Serif"/>
                <a:cs typeface="Microsoft Sans Serif"/>
              </a:rPr>
              <a:t>Diagrama</a:t>
            </a:r>
            <a:r>
              <a:rPr dirty="0" sz="17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17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0">
                <a:solidFill>
                  <a:srgbClr val="292929"/>
                </a:solidFill>
                <a:latin typeface="Microsoft Sans Serif"/>
                <a:cs typeface="Microsoft Sans Serif"/>
              </a:rPr>
              <a:t>dispersión</a:t>
            </a:r>
            <a:r>
              <a:rPr dirty="0" sz="17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4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dirty="0" sz="1700" spc="-40" b="1">
                <a:latin typeface="Trebuchet MS"/>
                <a:cs typeface="Trebuchet MS"/>
              </a:rPr>
              <a:t>SCATTER-</a:t>
            </a:r>
            <a:r>
              <a:rPr dirty="0" sz="1700" spc="-10" b="1">
                <a:latin typeface="Trebuchet MS"/>
                <a:cs typeface="Trebuchet MS"/>
              </a:rPr>
              <a:t>CHART</a:t>
            </a:r>
            <a:r>
              <a:rPr dirty="0" sz="1700" spc="-10">
                <a:latin typeface="Trebuchet MS"/>
                <a:cs typeface="Trebuchet MS"/>
              </a:rPr>
              <a:t>):</a:t>
            </a:r>
            <a:endParaRPr sz="1700">
              <a:latin typeface="Trebuchet MS"/>
              <a:cs typeface="Trebuchet MS"/>
            </a:endParaRPr>
          </a:p>
          <a:p>
            <a:pPr algn="just" marL="469900" marR="5715">
              <a:lnSpc>
                <a:spcPct val="80000"/>
              </a:lnSpc>
              <a:spcBef>
                <a:spcPts val="1395"/>
              </a:spcBef>
            </a:pPr>
            <a:r>
              <a:rPr dirty="0" sz="1700" spc="-60">
                <a:latin typeface="Microsoft Sans Serif"/>
                <a:cs typeface="Microsoft Sans Serif"/>
              </a:rPr>
              <a:t>Como</a:t>
            </a:r>
            <a:r>
              <a:rPr dirty="0" sz="1700" spc="-50">
                <a:latin typeface="Microsoft Sans Serif"/>
                <a:cs typeface="Microsoft Sans Serif"/>
              </a:rPr>
              <a:t> </a:t>
            </a:r>
            <a:r>
              <a:rPr dirty="0" sz="1700" spc="-45">
                <a:latin typeface="Microsoft Sans Serif"/>
                <a:cs typeface="Microsoft Sans Serif"/>
              </a:rPr>
              <a:t>hemos </a:t>
            </a:r>
            <a:r>
              <a:rPr dirty="0" sz="1700">
                <a:latin typeface="Microsoft Sans Serif"/>
                <a:cs typeface="Microsoft Sans Serif"/>
              </a:rPr>
              <a:t>dicho</a:t>
            </a:r>
            <a:r>
              <a:rPr dirty="0" sz="1700" spc="-40">
                <a:latin typeface="Microsoft Sans Serif"/>
                <a:cs typeface="Microsoft Sans Serif"/>
              </a:rPr>
              <a:t> </a:t>
            </a:r>
            <a:r>
              <a:rPr dirty="0" sz="1700" spc="-30">
                <a:latin typeface="Microsoft Sans Serif"/>
                <a:cs typeface="Microsoft Sans Serif"/>
              </a:rPr>
              <a:t>anteriormente,</a:t>
            </a:r>
            <a:r>
              <a:rPr dirty="0" sz="1700" spc="-45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el</a:t>
            </a:r>
            <a:r>
              <a:rPr dirty="0" sz="1700" spc="-40">
                <a:latin typeface="Microsoft Sans Serif"/>
                <a:cs typeface="Microsoft Sans Serif"/>
              </a:rPr>
              <a:t> </a:t>
            </a:r>
            <a:r>
              <a:rPr dirty="0" sz="1700" spc="-30">
                <a:latin typeface="Microsoft Sans Serif"/>
                <a:cs typeface="Microsoft Sans Serif"/>
              </a:rPr>
              <a:t>diagrama</a:t>
            </a:r>
            <a:r>
              <a:rPr dirty="0" sz="1700" spc="-35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de</a:t>
            </a:r>
            <a:r>
              <a:rPr dirty="0" sz="1700" spc="-30">
                <a:latin typeface="Microsoft Sans Serif"/>
                <a:cs typeface="Microsoft Sans Serif"/>
              </a:rPr>
              <a:t> </a:t>
            </a:r>
            <a:r>
              <a:rPr dirty="0" sz="1700" spc="-20">
                <a:latin typeface="Microsoft Sans Serif"/>
                <a:cs typeface="Microsoft Sans Serif"/>
              </a:rPr>
              <a:t>dispersión</a:t>
            </a:r>
            <a:r>
              <a:rPr dirty="0" sz="1700" spc="-45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nos</a:t>
            </a:r>
            <a:r>
              <a:rPr dirty="0" sz="1700" spc="-25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permite</a:t>
            </a:r>
            <a:r>
              <a:rPr dirty="0" sz="1700" spc="-45">
                <a:latin typeface="Microsoft Sans Serif"/>
                <a:cs typeface="Microsoft Sans Serif"/>
              </a:rPr>
              <a:t> </a:t>
            </a:r>
            <a:r>
              <a:rPr dirty="0" sz="1700" spc="-20">
                <a:latin typeface="Microsoft Sans Serif"/>
                <a:cs typeface="Microsoft Sans Serif"/>
              </a:rPr>
              <a:t>reflejar</a:t>
            </a:r>
            <a:r>
              <a:rPr dirty="0" sz="1700" spc="-45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la</a:t>
            </a:r>
            <a:r>
              <a:rPr dirty="0" sz="1700" spc="-30">
                <a:latin typeface="Microsoft Sans Serif"/>
                <a:cs typeface="Microsoft Sans Serif"/>
              </a:rPr>
              <a:t> </a:t>
            </a:r>
            <a:r>
              <a:rPr dirty="0" sz="1700" spc="-25">
                <a:latin typeface="Microsoft Sans Serif"/>
                <a:cs typeface="Microsoft Sans Serif"/>
              </a:rPr>
              <a:t>relación</a:t>
            </a:r>
            <a:r>
              <a:rPr dirty="0" sz="1700" spc="-40">
                <a:latin typeface="Microsoft Sans Serif"/>
                <a:cs typeface="Microsoft Sans Serif"/>
              </a:rPr>
              <a:t> </a:t>
            </a:r>
            <a:r>
              <a:rPr dirty="0" sz="1700" spc="-10">
                <a:latin typeface="Microsoft Sans Serif"/>
                <a:cs typeface="Microsoft Sans Serif"/>
              </a:rPr>
              <a:t>entre </a:t>
            </a:r>
            <a:r>
              <a:rPr dirty="0" sz="1700">
                <a:latin typeface="Microsoft Sans Serif"/>
                <a:cs typeface="Microsoft Sans Serif"/>
              </a:rPr>
              <a:t>dos</a:t>
            </a:r>
            <a:r>
              <a:rPr dirty="0" sz="1700" spc="-15">
                <a:latin typeface="Microsoft Sans Serif"/>
                <a:cs typeface="Microsoft Sans Serif"/>
              </a:rPr>
              <a:t> </a:t>
            </a:r>
            <a:r>
              <a:rPr dirty="0" sz="1700" spc="-35">
                <a:latin typeface="Microsoft Sans Serif"/>
                <a:cs typeface="Microsoft Sans Serif"/>
              </a:rPr>
              <a:t>variables,</a:t>
            </a:r>
            <a:r>
              <a:rPr dirty="0" sz="1700">
                <a:latin typeface="Microsoft Sans Serif"/>
                <a:cs typeface="Microsoft Sans Serif"/>
              </a:rPr>
              <a:t> en</a:t>
            </a:r>
            <a:r>
              <a:rPr dirty="0" sz="1700" spc="-10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este</a:t>
            </a:r>
            <a:r>
              <a:rPr dirty="0" sz="1700" spc="-10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caso,</a:t>
            </a:r>
            <a:r>
              <a:rPr dirty="0" sz="1700" spc="440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la</a:t>
            </a:r>
            <a:r>
              <a:rPr dirty="0" sz="1700" spc="-15">
                <a:latin typeface="Microsoft Sans Serif"/>
                <a:cs typeface="Microsoft Sans Serif"/>
              </a:rPr>
              <a:t> </a:t>
            </a:r>
            <a:r>
              <a:rPr dirty="0" sz="1700" spc="-20">
                <a:latin typeface="Microsoft Sans Serif"/>
                <a:cs typeface="Microsoft Sans Serif"/>
              </a:rPr>
              <a:t>relación</a:t>
            </a:r>
            <a:r>
              <a:rPr dirty="0" sz="1700" spc="-10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que</a:t>
            </a:r>
            <a:r>
              <a:rPr dirty="0" sz="1700" spc="-5">
                <a:latin typeface="Microsoft Sans Serif"/>
                <a:cs typeface="Microsoft Sans Serif"/>
              </a:rPr>
              <a:t> </a:t>
            </a:r>
            <a:r>
              <a:rPr dirty="0" sz="1700" spc="-10">
                <a:latin typeface="Microsoft Sans Serif"/>
                <a:cs typeface="Microsoft Sans Serif"/>
              </a:rPr>
              <a:t>existe</a:t>
            </a:r>
            <a:r>
              <a:rPr dirty="0" sz="1700" spc="-5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entre</a:t>
            </a:r>
            <a:r>
              <a:rPr dirty="0" sz="1700" spc="-10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la</a:t>
            </a:r>
            <a:r>
              <a:rPr dirty="0" sz="1700" spc="430">
                <a:latin typeface="Microsoft Sans Serif"/>
                <a:cs typeface="Microsoft Sans Serif"/>
              </a:rPr>
              <a:t> </a:t>
            </a:r>
            <a:r>
              <a:rPr dirty="0" sz="1700" spc="-20">
                <a:latin typeface="Microsoft Sans Serif"/>
                <a:cs typeface="Microsoft Sans Serif"/>
              </a:rPr>
              <a:t>variable</a:t>
            </a:r>
            <a:r>
              <a:rPr dirty="0" sz="1700" spc="-5">
                <a:latin typeface="Microsoft Sans Serif"/>
                <a:cs typeface="Microsoft Sans Serif"/>
              </a:rPr>
              <a:t> </a:t>
            </a:r>
            <a:r>
              <a:rPr dirty="0" sz="1700" spc="-25">
                <a:latin typeface="Microsoft Sans Serif"/>
                <a:cs typeface="Microsoft Sans Serif"/>
              </a:rPr>
              <a:t>“Masa</a:t>
            </a:r>
            <a:r>
              <a:rPr dirty="0" sz="1700" spc="-5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de</a:t>
            </a:r>
            <a:r>
              <a:rPr dirty="0" sz="1700" spc="-5">
                <a:latin typeface="Microsoft Sans Serif"/>
                <a:cs typeface="Microsoft Sans Serif"/>
              </a:rPr>
              <a:t> </a:t>
            </a:r>
            <a:r>
              <a:rPr dirty="0" sz="1700" spc="-20">
                <a:latin typeface="Microsoft Sans Serif"/>
                <a:cs typeface="Microsoft Sans Serif"/>
              </a:rPr>
              <a:t>carga</a:t>
            </a:r>
            <a:r>
              <a:rPr dirty="0" sz="1700" spc="-5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útil</a:t>
            </a:r>
            <a:r>
              <a:rPr dirty="0" sz="1700" spc="-20">
                <a:latin typeface="Microsoft Sans Serif"/>
                <a:cs typeface="Microsoft Sans Serif"/>
              </a:rPr>
              <a:t> </a:t>
            </a:r>
            <a:r>
              <a:rPr dirty="0" sz="1700" spc="-85">
                <a:latin typeface="Microsoft Sans Serif"/>
                <a:cs typeface="Microsoft Sans Serif"/>
              </a:rPr>
              <a:t>(</a:t>
            </a:r>
            <a:r>
              <a:rPr dirty="0" sz="1700" spc="-85" b="1">
                <a:latin typeface="Arial"/>
                <a:cs typeface="Arial"/>
              </a:rPr>
              <a:t>Payload </a:t>
            </a:r>
            <a:r>
              <a:rPr dirty="0" sz="1700" spc="-175" b="1">
                <a:latin typeface="Arial"/>
                <a:cs typeface="Arial"/>
              </a:rPr>
              <a:t>Mass</a:t>
            </a:r>
            <a:r>
              <a:rPr dirty="0" sz="1700" spc="-25" b="1">
                <a:latin typeface="Arial"/>
                <a:cs typeface="Arial"/>
              </a:rPr>
              <a:t> </a:t>
            </a:r>
            <a:r>
              <a:rPr dirty="0" sz="1700" spc="-70" b="1">
                <a:latin typeface="Arial"/>
                <a:cs typeface="Arial"/>
              </a:rPr>
              <a:t>(kg)</a:t>
            </a:r>
            <a:r>
              <a:rPr dirty="0" sz="1700" spc="-70">
                <a:latin typeface="Microsoft Sans Serif"/>
                <a:cs typeface="Microsoft Sans Serif"/>
              </a:rPr>
              <a:t>)”</a:t>
            </a:r>
            <a:r>
              <a:rPr dirty="0" sz="1700" spc="-45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y</a:t>
            </a:r>
            <a:r>
              <a:rPr dirty="0" sz="1700" spc="470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la</a:t>
            </a:r>
            <a:r>
              <a:rPr dirty="0" sz="1700" spc="20">
                <a:latin typeface="Microsoft Sans Serif"/>
                <a:cs typeface="Microsoft Sans Serif"/>
              </a:rPr>
              <a:t> </a:t>
            </a:r>
            <a:r>
              <a:rPr dirty="0" sz="1700" spc="-30">
                <a:latin typeface="Microsoft Sans Serif"/>
                <a:cs typeface="Microsoft Sans Serif"/>
              </a:rPr>
              <a:t>variable</a:t>
            </a:r>
            <a:r>
              <a:rPr dirty="0" sz="1700" spc="5">
                <a:latin typeface="Microsoft Sans Serif"/>
                <a:cs typeface="Microsoft Sans Serif"/>
              </a:rPr>
              <a:t> </a:t>
            </a:r>
            <a:r>
              <a:rPr dirty="0" sz="1700" spc="-10">
                <a:latin typeface="Microsoft Sans Serif"/>
                <a:cs typeface="Microsoft Sans Serif"/>
              </a:rPr>
              <a:t>“Class”.</a:t>
            </a:r>
            <a:endParaRPr sz="1700">
              <a:latin typeface="Microsoft Sans Serif"/>
              <a:cs typeface="Microsoft Sans Serif"/>
            </a:endParaRPr>
          </a:p>
          <a:p>
            <a:pPr marL="241300" marR="203835" indent="-228600">
              <a:lnSpc>
                <a:spcPct val="8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Add</a:t>
            </a:r>
            <a:r>
              <a:rPr dirty="0" sz="2000" spc="-1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20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dirty="0" sz="20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completed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lab,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external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reference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peer-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review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purpose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13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484109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10"/>
              <a:t>Construya</a:t>
            </a:r>
            <a:r>
              <a:rPr dirty="0" spc="-140"/>
              <a:t> </a:t>
            </a:r>
            <a:r>
              <a:rPr dirty="0"/>
              <a:t>un</a:t>
            </a:r>
            <a:r>
              <a:rPr dirty="0" spc="-150"/>
              <a:t> </a:t>
            </a:r>
            <a:r>
              <a:rPr dirty="0"/>
              <a:t>tablero</a:t>
            </a:r>
            <a:r>
              <a:rPr dirty="0" spc="-140"/>
              <a:t> </a:t>
            </a:r>
            <a:r>
              <a:rPr dirty="0"/>
              <a:t>con</a:t>
            </a:r>
            <a:r>
              <a:rPr dirty="0" spc="-145"/>
              <a:t> </a:t>
            </a:r>
            <a:r>
              <a:rPr dirty="0"/>
              <a:t>Plotly</a:t>
            </a:r>
            <a:r>
              <a:rPr dirty="0" spc="-130"/>
              <a:t> </a:t>
            </a:r>
            <a:r>
              <a:rPr dirty="0" spc="-140"/>
              <a:t>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15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48969" y="1514297"/>
            <a:ext cx="4312920" cy="1031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20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esta</a:t>
            </a:r>
            <a:r>
              <a:rPr dirty="0" sz="2200" spc="2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última</a:t>
            </a:r>
            <a:r>
              <a:rPr dirty="0" sz="2200" spc="2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parte</a:t>
            </a:r>
            <a:r>
              <a:rPr dirty="0" sz="2200" spc="2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2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2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sección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se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ha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creado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un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sistema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un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sistema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21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aprendizaje</a:t>
            </a:r>
            <a:r>
              <a:rPr dirty="0" sz="2200" spc="22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automático</a:t>
            </a:r>
            <a:r>
              <a:rPr dirty="0" sz="2200" spc="21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para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48969" y="2520823"/>
            <a:ext cx="43135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21105" algn="l"/>
                <a:tab pos="1644650" algn="l"/>
                <a:tab pos="2082164" algn="l"/>
                <a:tab pos="3226435" algn="l"/>
                <a:tab pos="3937000" algn="l"/>
              </a:tabLst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predecir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si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primera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fase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del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59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80"/>
              <a:t>Análisis</a:t>
            </a:r>
            <a:r>
              <a:rPr dirty="0" spc="-150"/>
              <a:t> </a:t>
            </a:r>
            <a:r>
              <a:rPr dirty="0" spc="-35"/>
              <a:t>Predictivo</a:t>
            </a:r>
            <a:r>
              <a:rPr dirty="0" spc="-120"/>
              <a:t> </a:t>
            </a:r>
            <a:r>
              <a:rPr dirty="0" spc="-135"/>
              <a:t>(Clasificación)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848969" y="2676492"/>
            <a:ext cx="4311650" cy="3576954"/>
          </a:xfrm>
          <a:prstGeom prst="rect">
            <a:avLst/>
          </a:prstGeom>
        </p:spPr>
        <p:txBody>
          <a:bodyPr wrap="square" lIns="0" tIns="1917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aterriza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con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éxito.</a:t>
            </a:r>
            <a:endParaRPr sz="22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1405"/>
              </a:spcBef>
              <a:tabLst>
                <a:tab pos="673735" algn="l"/>
                <a:tab pos="1236345" algn="l"/>
                <a:tab pos="1630680" algn="l"/>
                <a:tab pos="2049780" algn="l"/>
                <a:tab pos="3129280" algn="l"/>
                <a:tab pos="3606165" algn="l"/>
              </a:tabLst>
            </a:pP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Para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ello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se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ha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seguido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pasos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mostrados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gráfico.</a:t>
            </a:r>
            <a:endParaRPr sz="2200">
              <a:latin typeface="Microsoft Sans Serif"/>
              <a:cs typeface="Microsoft Sans Serif"/>
            </a:endParaRPr>
          </a:p>
          <a:p>
            <a:pPr marL="12700" marR="407034">
              <a:lnSpc>
                <a:spcPct val="99900"/>
              </a:lnSpc>
              <a:spcBef>
                <a:spcPts val="1405"/>
              </a:spcBef>
            </a:pPr>
            <a:r>
              <a:rPr dirty="0" sz="2200" spc="-204" b="1">
                <a:solidFill>
                  <a:srgbClr val="292929"/>
                </a:solidFill>
                <a:latin typeface="Arial"/>
                <a:cs typeface="Arial"/>
              </a:rPr>
              <a:t>Enlace</a:t>
            </a:r>
            <a:r>
              <a:rPr dirty="0" sz="2200" spc="-10" b="1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dirty="0" sz="2200" spc="-85" b="1">
                <a:solidFill>
                  <a:srgbClr val="292929"/>
                </a:solidFill>
                <a:latin typeface="Arial"/>
                <a:cs typeface="Arial"/>
              </a:rPr>
              <a:t>al</a:t>
            </a:r>
            <a:r>
              <a:rPr dirty="0" sz="2200" spc="30" b="1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dirty="0" sz="2200" spc="-185" b="1">
                <a:solidFill>
                  <a:srgbClr val="292929"/>
                </a:solidFill>
                <a:latin typeface="Arial"/>
                <a:cs typeface="Arial"/>
              </a:rPr>
              <a:t>cuaderno</a:t>
            </a:r>
            <a:r>
              <a:rPr dirty="0" sz="2200" spc="-10" b="1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dirty="0" sz="2200" spc="-40" b="1">
                <a:solidFill>
                  <a:srgbClr val="292929"/>
                </a:solidFill>
                <a:latin typeface="Arial"/>
                <a:cs typeface="Arial"/>
              </a:rPr>
              <a:t>completo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: </a:t>
            </a:r>
            <a:r>
              <a:rPr dirty="0" sz="2200" spc="-25">
                <a:solidFill>
                  <a:srgbClr val="0947CA"/>
                </a:solidFill>
                <a:latin typeface="Microsoft Sans Serif"/>
                <a:cs typeface="Microsoft Sans Serif"/>
              </a:rPr>
              <a:t>https://github.com/Anajior/Cienc </a:t>
            </a:r>
            <a:r>
              <a:rPr dirty="0" sz="2200" spc="-55">
                <a:solidFill>
                  <a:srgbClr val="0947CA"/>
                </a:solidFill>
                <a:latin typeface="Microsoft Sans Serif"/>
                <a:cs typeface="Microsoft Sans Serif"/>
              </a:rPr>
              <a:t>ia-</a:t>
            </a:r>
            <a:r>
              <a:rPr dirty="0" sz="2200" spc="-50">
                <a:solidFill>
                  <a:srgbClr val="0947CA"/>
                </a:solidFill>
                <a:latin typeface="Microsoft Sans Serif"/>
                <a:cs typeface="Microsoft Sans Serif"/>
              </a:rPr>
              <a:t>de-</a:t>
            </a:r>
            <a:r>
              <a:rPr dirty="0" sz="2200" spc="-45">
                <a:solidFill>
                  <a:srgbClr val="0947CA"/>
                </a:solidFill>
                <a:latin typeface="Microsoft Sans Serif"/>
                <a:cs typeface="Microsoft Sans Serif"/>
              </a:rPr>
              <a:t>datos-</a:t>
            </a:r>
            <a:r>
              <a:rPr dirty="0" sz="2200" spc="-10">
                <a:solidFill>
                  <a:srgbClr val="0947CA"/>
                </a:solidFill>
                <a:latin typeface="Microsoft Sans Serif"/>
                <a:cs typeface="Microsoft Sans Serif"/>
              </a:rPr>
              <a:t>aplicada- </a:t>
            </a:r>
            <a:r>
              <a:rPr dirty="0" sz="2200" spc="-45">
                <a:solidFill>
                  <a:srgbClr val="0947CA"/>
                </a:solidFill>
                <a:latin typeface="Microsoft Sans Serif"/>
                <a:cs typeface="Microsoft Sans Serif"/>
              </a:rPr>
              <a:t>Capstone/blob/main/8_SpaceX_ </a:t>
            </a:r>
            <a:r>
              <a:rPr dirty="0" sz="2200" spc="-20">
                <a:solidFill>
                  <a:srgbClr val="0947CA"/>
                </a:solidFill>
                <a:latin typeface="Microsoft Sans Serif"/>
                <a:cs typeface="Microsoft Sans Serif"/>
              </a:rPr>
              <a:t>Machine%20Learning%20Predi </a:t>
            </a:r>
            <a:r>
              <a:rPr dirty="0" sz="2200" spc="-10">
                <a:solidFill>
                  <a:srgbClr val="0947CA"/>
                </a:solidFill>
                <a:latin typeface="Microsoft Sans Serif"/>
                <a:cs typeface="Microsoft Sans Serif"/>
              </a:rPr>
              <a:t>ction_Part_5.ipynb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6377304" y="5376240"/>
            <a:ext cx="264795" cy="264795"/>
            <a:chOff x="6377304" y="5376240"/>
            <a:chExt cx="264795" cy="264795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8800" y="5407786"/>
              <a:ext cx="201675" cy="20165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383654" y="5382590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252006"/>
                  </a:moveTo>
                  <a:lnTo>
                    <a:pt x="251993" y="252006"/>
                  </a:lnTo>
                  <a:lnTo>
                    <a:pt x="251993" y="0"/>
                  </a:lnTo>
                  <a:lnTo>
                    <a:pt x="0" y="0"/>
                  </a:lnTo>
                  <a:lnTo>
                    <a:pt x="0" y="252006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804786" y="5449925"/>
            <a:ext cx="6527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Calibri"/>
                <a:cs typeface="Calibri"/>
              </a:rPr>
              <a:t>Ver</a:t>
            </a:r>
            <a:r>
              <a:rPr dirty="0" sz="1200" spc="-70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anexo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2163064"/>
            <a:ext cx="5477509" cy="293763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797966" y="2529687"/>
            <a:ext cx="4170045" cy="462280"/>
          </a:xfrm>
          <a:custGeom>
            <a:avLst/>
            <a:gdLst/>
            <a:ahLst/>
            <a:cxnLst/>
            <a:rect l="l" t="t" r="r" b="b"/>
            <a:pathLst>
              <a:path w="4170045" h="462280">
                <a:moveTo>
                  <a:pt x="4169791" y="0"/>
                </a:moveTo>
                <a:lnTo>
                  <a:pt x="0" y="0"/>
                </a:lnTo>
                <a:lnTo>
                  <a:pt x="0" y="461670"/>
                </a:lnTo>
                <a:lnTo>
                  <a:pt x="4169791" y="461670"/>
                </a:lnTo>
                <a:lnTo>
                  <a:pt x="4169791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6706" y="2545207"/>
            <a:ext cx="39712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80">
                <a:solidFill>
                  <a:srgbClr val="FFFFFF"/>
                </a:solidFill>
              </a:rPr>
              <a:t>Perspectivas</a:t>
            </a:r>
            <a:r>
              <a:rPr dirty="0" sz="2400" spc="-70">
                <a:solidFill>
                  <a:srgbClr val="FFFFFF"/>
                </a:solidFill>
              </a:rPr>
              <a:t> </a:t>
            </a:r>
            <a:r>
              <a:rPr dirty="0" sz="2400" spc="-55">
                <a:solidFill>
                  <a:srgbClr val="FFFFFF"/>
                </a:solidFill>
              </a:rPr>
              <a:t>extraídas</a:t>
            </a:r>
            <a:r>
              <a:rPr dirty="0" sz="2400" spc="-85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de</a:t>
            </a:r>
            <a:r>
              <a:rPr dirty="0" sz="2400" spc="-60">
                <a:solidFill>
                  <a:srgbClr val="FFFFFF"/>
                </a:solidFill>
              </a:rPr>
              <a:t> </a:t>
            </a:r>
            <a:r>
              <a:rPr dirty="0" sz="2400" spc="-95">
                <a:solidFill>
                  <a:srgbClr val="FFFFFF"/>
                </a:solidFill>
              </a:rPr>
              <a:t>EDA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17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371346" y="4402582"/>
            <a:ext cx="9758045" cy="1880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65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imagen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se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representa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éxitos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fracasos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distintos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vuelos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realizados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desde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diferentes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sitios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se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efectuaron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mismos.</a:t>
            </a:r>
            <a:endParaRPr sz="2200">
              <a:latin typeface="Microsoft Sans Serif"/>
              <a:cs typeface="Microsoft Sans Serif"/>
            </a:endParaRPr>
          </a:p>
          <a:p>
            <a:pPr algn="just" marL="12700" marR="5080">
              <a:lnSpc>
                <a:spcPct val="100000"/>
              </a:lnSpc>
              <a:spcBef>
                <a:spcPts val="1405"/>
              </a:spcBef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Así</a:t>
            </a:r>
            <a:r>
              <a:rPr dirty="0" sz="2200" spc="-1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podemos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ver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desde</a:t>
            </a:r>
            <a:r>
              <a:rPr dirty="0" sz="2200" spc="4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75">
                <a:solidFill>
                  <a:srgbClr val="292929"/>
                </a:solidFill>
                <a:latin typeface="Microsoft Sans Serif"/>
                <a:cs typeface="Microsoft Sans Serif"/>
              </a:rPr>
              <a:t>“</a:t>
            </a:r>
            <a:r>
              <a:rPr dirty="0" sz="2200" spc="-175">
                <a:latin typeface="Microsoft Sans Serif"/>
                <a:cs typeface="Microsoft Sans Serif"/>
              </a:rPr>
              <a:t>CCAFS</a:t>
            </a:r>
            <a:r>
              <a:rPr dirty="0" sz="2200" spc="25">
                <a:latin typeface="Microsoft Sans Serif"/>
                <a:cs typeface="Microsoft Sans Serif"/>
              </a:rPr>
              <a:t> </a:t>
            </a:r>
            <a:r>
              <a:rPr dirty="0" sz="2200" spc="-195">
                <a:latin typeface="Microsoft Sans Serif"/>
                <a:cs typeface="Microsoft Sans Serif"/>
              </a:rPr>
              <a:t>SLC-</a:t>
            </a:r>
            <a:r>
              <a:rPr dirty="0" sz="2200" spc="100">
                <a:latin typeface="Microsoft Sans Serif"/>
                <a:cs typeface="Microsoft Sans Serif"/>
              </a:rPr>
              <a:t>40</a:t>
            </a:r>
            <a:r>
              <a:rPr dirty="0" sz="2200" spc="-55">
                <a:latin typeface="Microsoft Sans Serif"/>
                <a:cs typeface="Microsoft Sans Serif"/>
              </a:rPr>
              <a:t> </a:t>
            </a:r>
            <a:r>
              <a:rPr dirty="0" sz="2200" spc="125">
                <a:solidFill>
                  <a:srgbClr val="292929"/>
                </a:solidFill>
                <a:latin typeface="Microsoft Sans Serif"/>
                <a:cs typeface="Microsoft Sans Serif"/>
              </a:rPr>
              <a:t>“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se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produjeron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mas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lanzamientos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y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resultados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positivos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dirty="0" sz="2200" spc="-35">
                <a:solidFill>
                  <a:srgbClr val="FF0000"/>
                </a:solidFill>
                <a:latin typeface="Microsoft Sans Serif"/>
                <a:cs typeface="Microsoft Sans Serif"/>
              </a:rPr>
              <a:t>rojo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),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mientras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desde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“</a:t>
            </a:r>
            <a:r>
              <a:rPr dirty="0" sz="2200" spc="-65">
                <a:latin typeface="Microsoft Sans Serif"/>
                <a:cs typeface="Microsoft Sans Serif"/>
              </a:rPr>
              <a:t>VAFB </a:t>
            </a:r>
            <a:r>
              <a:rPr dirty="0" sz="2200" spc="-190">
                <a:latin typeface="Microsoft Sans Serif"/>
                <a:cs typeface="Microsoft Sans Serif"/>
              </a:rPr>
              <a:t>SLC-</a:t>
            </a:r>
            <a:r>
              <a:rPr dirty="0" sz="2200">
                <a:latin typeface="Microsoft Sans Serif"/>
                <a:cs typeface="Microsoft Sans Serif"/>
              </a:rPr>
              <a:t>4E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”</a:t>
            </a:r>
            <a:r>
              <a:rPr dirty="0" sz="2200" spc="4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se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produjeron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menos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lanzamientos,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pero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solo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dos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terminaron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fracaso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dirty="0" sz="2200" spc="-10">
                <a:solidFill>
                  <a:srgbClr val="0A48CA"/>
                </a:solidFill>
                <a:latin typeface="Microsoft Sans Serif"/>
                <a:cs typeface="Microsoft Sans Serif"/>
              </a:rPr>
              <a:t>azul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).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85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0"/>
              <a:t>Número</a:t>
            </a:r>
            <a:r>
              <a:rPr dirty="0" spc="-80"/>
              <a:t> </a:t>
            </a:r>
            <a:r>
              <a:rPr dirty="0"/>
              <a:t>de</a:t>
            </a:r>
            <a:r>
              <a:rPr dirty="0" spc="-75"/>
              <a:t> </a:t>
            </a:r>
            <a:r>
              <a:rPr dirty="0" spc="-20"/>
              <a:t>vuelo</a:t>
            </a:r>
            <a:r>
              <a:rPr dirty="0" spc="-80"/>
              <a:t> </a:t>
            </a:r>
            <a:r>
              <a:rPr dirty="0" spc="-100"/>
              <a:t>vs.</a:t>
            </a:r>
            <a:r>
              <a:rPr dirty="0" spc="-85"/>
              <a:t> </a:t>
            </a:r>
            <a:r>
              <a:rPr dirty="0"/>
              <a:t>sitio</a:t>
            </a:r>
            <a:r>
              <a:rPr dirty="0" spc="-80"/>
              <a:t> </a:t>
            </a:r>
            <a:r>
              <a:rPr dirty="0"/>
              <a:t>de</a:t>
            </a:r>
            <a:r>
              <a:rPr dirty="0" spc="-80"/>
              <a:t> </a:t>
            </a:r>
            <a:r>
              <a:rPr dirty="0" spc="-70"/>
              <a:t>lanzamiento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401" y="1908048"/>
            <a:ext cx="11993245" cy="248399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69847" y="4762880"/>
            <a:ext cx="8439150" cy="136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20">
                <a:solidFill>
                  <a:srgbClr val="242424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1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grafico</a:t>
            </a:r>
            <a:r>
              <a:rPr dirty="0" sz="2200" spc="-1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42424"/>
                </a:solidFill>
                <a:latin typeface="Microsoft Sans Serif"/>
                <a:cs typeface="Microsoft Sans Serif"/>
              </a:rPr>
              <a:t>observamos</a:t>
            </a:r>
            <a:r>
              <a:rPr dirty="0" sz="2200" spc="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los</a:t>
            </a:r>
            <a:r>
              <a:rPr dirty="0" sz="2200" spc="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puntos de</a:t>
            </a:r>
            <a:r>
              <a:rPr dirty="0" sz="2200" spc="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42424"/>
                </a:solidFill>
                <a:latin typeface="Microsoft Sans Serif"/>
                <a:cs typeface="Microsoft Sans Serif"/>
              </a:rPr>
              <a:t>dispersión</a:t>
            </a:r>
            <a:r>
              <a:rPr dirty="0" sz="2200" spc="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42424"/>
                </a:solidFill>
                <a:latin typeface="Microsoft Sans Serif"/>
                <a:cs typeface="Microsoft Sans Serif"/>
              </a:rPr>
              <a:t>masa</a:t>
            </a:r>
            <a:r>
              <a:rPr dirty="0" sz="2200" spc="1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42424"/>
                </a:solidFill>
                <a:latin typeface="Microsoft Sans Serif"/>
                <a:cs typeface="Microsoft Sans Serif"/>
              </a:rPr>
              <a:t>carga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útil</a:t>
            </a:r>
            <a:r>
              <a:rPr dirty="0" sz="2200" spc="-1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242424"/>
                </a:solidFill>
                <a:latin typeface="Microsoft Sans Serif"/>
                <a:cs typeface="Microsoft Sans Serif"/>
              </a:rPr>
              <a:t>(PayloadMass)</a:t>
            </a:r>
            <a:r>
              <a:rPr dirty="0" sz="2200" spc="-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vs</a:t>
            </a:r>
            <a:r>
              <a:rPr dirty="0" sz="2200" spc="-8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lugar</a:t>
            </a:r>
            <a:r>
              <a:rPr dirty="0" sz="2200" spc="-7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7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42424"/>
                </a:solidFill>
                <a:latin typeface="Microsoft Sans Serif"/>
                <a:cs typeface="Microsoft Sans Serif"/>
              </a:rPr>
              <a:t>lanzamiento</a:t>
            </a:r>
            <a:r>
              <a:rPr dirty="0" sz="2200" spc="-8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42424"/>
                </a:solidFill>
                <a:latin typeface="Microsoft Sans Serif"/>
                <a:cs typeface="Microsoft Sans Serif"/>
              </a:rPr>
              <a:t>(Lauchsite),</a:t>
            </a:r>
            <a:r>
              <a:rPr dirty="0" sz="2200" spc="4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y</a:t>
            </a:r>
            <a:r>
              <a:rPr dirty="0" sz="2200" spc="-8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42424"/>
                </a:solidFill>
                <a:latin typeface="Microsoft Sans Serif"/>
                <a:cs typeface="Microsoft Sans Serif"/>
              </a:rPr>
              <a:t>encontramos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que</a:t>
            </a:r>
            <a:r>
              <a:rPr dirty="0" sz="2200" spc="5">
                <a:solidFill>
                  <a:srgbClr val="242424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para</a:t>
            </a:r>
            <a:r>
              <a:rPr dirty="0" sz="2200" spc="5">
                <a:solidFill>
                  <a:srgbClr val="242424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el  sitio</a:t>
            </a:r>
            <a:r>
              <a:rPr dirty="0" sz="2200" spc="5">
                <a:solidFill>
                  <a:srgbClr val="242424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5">
                <a:solidFill>
                  <a:srgbClr val="242424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lanzamiento  </a:t>
            </a:r>
            <a:r>
              <a:rPr dirty="0" sz="2200" spc="-125">
                <a:solidFill>
                  <a:srgbClr val="242424"/>
                </a:solidFill>
                <a:latin typeface="Microsoft Sans Serif"/>
                <a:cs typeface="Microsoft Sans Serif"/>
              </a:rPr>
              <a:t>VAFB-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SLC</a:t>
            </a:r>
            <a:r>
              <a:rPr dirty="0" sz="2200" spc="10">
                <a:solidFill>
                  <a:srgbClr val="242424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4E</a:t>
            </a:r>
            <a:r>
              <a:rPr dirty="0" sz="2200" spc="5">
                <a:solidFill>
                  <a:srgbClr val="242424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no</a:t>
            </a:r>
            <a:r>
              <a:rPr dirty="0" sz="2200" spc="5">
                <a:solidFill>
                  <a:srgbClr val="242424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hay  </a:t>
            </a:r>
            <a:r>
              <a:rPr dirty="0" sz="2200" spc="-45">
                <a:solidFill>
                  <a:srgbClr val="242424"/>
                </a:solidFill>
                <a:latin typeface="Microsoft Sans Serif"/>
                <a:cs typeface="Microsoft Sans Serif"/>
              </a:rPr>
              <a:t>cohetes </a:t>
            </a:r>
            <a:r>
              <a:rPr dirty="0" sz="2200" spc="-60">
                <a:solidFill>
                  <a:srgbClr val="242424"/>
                </a:solidFill>
                <a:latin typeface="Microsoft Sans Serif"/>
                <a:cs typeface="Microsoft Sans Serif"/>
              </a:rPr>
              <a:t>lanzados</a:t>
            </a:r>
            <a:r>
              <a:rPr dirty="0" sz="2200" spc="-40">
                <a:solidFill>
                  <a:srgbClr val="242424"/>
                </a:solidFill>
                <a:latin typeface="Microsoft Sans Serif"/>
                <a:cs typeface="Microsoft Sans Serif"/>
              </a:rPr>
              <a:t> para</a:t>
            </a:r>
            <a:r>
              <a:rPr dirty="0" sz="2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42424"/>
                </a:solidFill>
                <a:latin typeface="Microsoft Sans Serif"/>
                <a:cs typeface="Microsoft Sans Serif"/>
              </a:rPr>
              <a:t>una</a:t>
            </a:r>
            <a:r>
              <a:rPr dirty="0" sz="2200" spc="-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5">
                <a:solidFill>
                  <a:srgbClr val="242424"/>
                </a:solidFill>
                <a:latin typeface="Microsoft Sans Serif"/>
                <a:cs typeface="Microsoft Sans Serif"/>
              </a:rPr>
              <a:t>masa</a:t>
            </a:r>
            <a:r>
              <a:rPr dirty="0" sz="2200" spc="-1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42424"/>
                </a:solidFill>
                <a:latin typeface="Microsoft Sans Serif"/>
                <a:cs typeface="Microsoft Sans Serif"/>
              </a:rPr>
              <a:t>carga</a:t>
            </a:r>
            <a:r>
              <a:rPr dirty="0" sz="22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útil</a:t>
            </a:r>
            <a:r>
              <a:rPr dirty="0" sz="2200" spc="-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42424"/>
                </a:solidFill>
                <a:latin typeface="Microsoft Sans Serif"/>
                <a:cs typeface="Microsoft Sans Serif"/>
              </a:rPr>
              <a:t>pesada</a:t>
            </a:r>
            <a:r>
              <a:rPr dirty="0" sz="2200" spc="-30">
                <a:solidFill>
                  <a:srgbClr val="242424"/>
                </a:solidFill>
                <a:latin typeface="Microsoft Sans Serif"/>
                <a:cs typeface="Microsoft Sans Serif"/>
              </a:rPr>
              <a:t> (superior</a:t>
            </a:r>
            <a:r>
              <a:rPr dirty="0" sz="2200" spc="-2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242424"/>
                </a:solidFill>
                <a:latin typeface="Microsoft Sans Serif"/>
                <a:cs typeface="Microsoft Sans Serif"/>
              </a:rPr>
              <a:t>10</a:t>
            </a:r>
            <a:r>
              <a:rPr dirty="0" sz="2200" spc="-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42424"/>
                </a:solidFill>
                <a:latin typeface="Microsoft Sans Serif"/>
                <a:cs typeface="Microsoft Sans Serif"/>
              </a:rPr>
              <a:t>000).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59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65"/>
              <a:t>Carga</a:t>
            </a:r>
            <a:r>
              <a:rPr dirty="0" spc="15"/>
              <a:t> </a:t>
            </a:r>
            <a:r>
              <a:rPr dirty="0"/>
              <a:t>útil</a:t>
            </a:r>
            <a:r>
              <a:rPr dirty="0" spc="15"/>
              <a:t> </a:t>
            </a:r>
            <a:r>
              <a:rPr dirty="0" spc="-95"/>
              <a:t>vs.</a:t>
            </a:r>
            <a:r>
              <a:rPr dirty="0" spc="35"/>
              <a:t> </a:t>
            </a:r>
            <a:r>
              <a:rPr dirty="0"/>
              <a:t>sitio</a:t>
            </a:r>
            <a:r>
              <a:rPr dirty="0" spc="20"/>
              <a:t> </a:t>
            </a:r>
            <a:r>
              <a:rPr dirty="0"/>
              <a:t>de</a:t>
            </a:r>
            <a:r>
              <a:rPr dirty="0" spc="15"/>
              <a:t> </a:t>
            </a:r>
            <a:r>
              <a:rPr dirty="0" spc="-75"/>
              <a:t>lanzamiento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863" y="2191639"/>
            <a:ext cx="11882247" cy="2411983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18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pc="-90"/>
              <a:t>Este</a:t>
            </a:r>
            <a:r>
              <a:rPr dirty="0" spc="-55"/>
              <a:t> </a:t>
            </a:r>
            <a:r>
              <a:rPr dirty="0" spc="-35"/>
              <a:t>gráfica</a:t>
            </a:r>
            <a:r>
              <a:rPr dirty="0" spc="-50"/>
              <a:t> </a:t>
            </a:r>
            <a:r>
              <a:rPr dirty="0"/>
              <a:t>nos</a:t>
            </a:r>
            <a:r>
              <a:rPr dirty="0" spc="-50"/>
              <a:t> </a:t>
            </a:r>
            <a:r>
              <a:rPr dirty="0" spc="-25"/>
              <a:t>indica</a:t>
            </a:r>
            <a:r>
              <a:rPr dirty="0" spc="-60"/>
              <a:t> </a:t>
            </a:r>
            <a:r>
              <a:rPr dirty="0"/>
              <a:t>qué</a:t>
            </a:r>
            <a:r>
              <a:rPr dirty="0" spc="-50"/>
              <a:t> </a:t>
            </a:r>
            <a:r>
              <a:rPr dirty="0"/>
              <a:t>tipo</a:t>
            </a:r>
            <a:r>
              <a:rPr dirty="0" spc="-45"/>
              <a:t> </a:t>
            </a:r>
            <a:r>
              <a:rPr dirty="0"/>
              <a:t>de</a:t>
            </a:r>
            <a:r>
              <a:rPr dirty="0" spc="-50"/>
              <a:t> </a:t>
            </a:r>
            <a:r>
              <a:rPr dirty="0" spc="-10"/>
              <a:t>órbita ha</a:t>
            </a:r>
            <a:r>
              <a:rPr dirty="0" spc="-140"/>
              <a:t> </a:t>
            </a:r>
            <a:r>
              <a:rPr dirty="0"/>
              <a:t>tenido</a:t>
            </a:r>
            <a:r>
              <a:rPr dirty="0" spc="-85"/>
              <a:t> </a:t>
            </a:r>
            <a:r>
              <a:rPr dirty="0" spc="-50"/>
              <a:t>una</a:t>
            </a:r>
            <a:r>
              <a:rPr dirty="0" spc="-80"/>
              <a:t> </a:t>
            </a:r>
            <a:r>
              <a:rPr dirty="0" spc="-40"/>
              <a:t>mayor</a:t>
            </a:r>
            <a:r>
              <a:rPr dirty="0" spc="-55"/>
              <a:t> </a:t>
            </a:r>
            <a:r>
              <a:rPr dirty="0" spc="-60"/>
              <a:t>tasa</a:t>
            </a:r>
            <a:r>
              <a:rPr dirty="0" spc="-65"/>
              <a:t> </a:t>
            </a:r>
            <a:r>
              <a:rPr dirty="0"/>
              <a:t>de</a:t>
            </a:r>
            <a:r>
              <a:rPr dirty="0" spc="-70"/>
              <a:t> </a:t>
            </a:r>
            <a:r>
              <a:rPr dirty="0" spc="-10"/>
              <a:t>exito.</a:t>
            </a:r>
            <a:r>
              <a:rPr dirty="0" spc="-70"/>
              <a:t> </a:t>
            </a:r>
            <a:r>
              <a:rPr dirty="0" spc="-165"/>
              <a:t>En</a:t>
            </a:r>
            <a:r>
              <a:rPr dirty="0" spc="20"/>
              <a:t> </a:t>
            </a:r>
            <a:r>
              <a:rPr dirty="0" spc="-40"/>
              <a:t>este </a:t>
            </a:r>
            <a:r>
              <a:rPr dirty="0" spc="-95"/>
              <a:t>caso,</a:t>
            </a:r>
            <a:r>
              <a:rPr dirty="0" spc="-30"/>
              <a:t> </a:t>
            </a:r>
            <a:r>
              <a:rPr dirty="0" spc="-20"/>
              <a:t>son:</a:t>
            </a:r>
          </a:p>
          <a:p>
            <a:pPr marL="697865" indent="-22796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800" spc="-170"/>
              <a:t>ES-</a:t>
            </a:r>
            <a:r>
              <a:rPr dirty="0" sz="1800" spc="-25"/>
              <a:t>L1</a:t>
            </a:r>
            <a:endParaRPr sz="1800"/>
          </a:p>
          <a:p>
            <a:pPr marL="6978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800" spc="-25"/>
              <a:t>GEO</a:t>
            </a:r>
            <a:endParaRPr sz="1800"/>
          </a:p>
          <a:p>
            <a:pPr marL="6978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800" spc="-25"/>
              <a:t>HEO</a:t>
            </a:r>
            <a:endParaRPr sz="1800"/>
          </a:p>
          <a:p>
            <a:pPr marL="6978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800" spc="-25"/>
              <a:t>SSO</a:t>
            </a:r>
            <a:endParaRPr sz="18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85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95"/>
              <a:t>Tasa</a:t>
            </a:r>
            <a:r>
              <a:rPr dirty="0" spc="45"/>
              <a:t> </a:t>
            </a:r>
            <a:r>
              <a:rPr dirty="0"/>
              <a:t>de</a:t>
            </a:r>
            <a:r>
              <a:rPr dirty="0" spc="-90"/>
              <a:t> </a:t>
            </a:r>
            <a:r>
              <a:rPr dirty="0"/>
              <a:t>éxito</a:t>
            </a:r>
            <a:r>
              <a:rPr dirty="0" spc="-15"/>
              <a:t> </a:t>
            </a:r>
            <a:r>
              <a:rPr dirty="0"/>
              <a:t>frente al</a:t>
            </a:r>
            <a:r>
              <a:rPr dirty="0" spc="-30"/>
              <a:t> </a:t>
            </a:r>
            <a:r>
              <a:rPr dirty="0"/>
              <a:t>tipo</a:t>
            </a:r>
            <a:r>
              <a:rPr dirty="0" spc="-15"/>
              <a:t> </a:t>
            </a:r>
            <a:r>
              <a:rPr dirty="0"/>
              <a:t>de</a:t>
            </a:r>
            <a:r>
              <a:rPr dirty="0" spc="-15"/>
              <a:t> </a:t>
            </a:r>
            <a:r>
              <a:rPr dirty="0" spc="-10"/>
              <a:t>órbita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376" y="1716201"/>
            <a:ext cx="5582412" cy="440118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18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037640" y="1951626"/>
            <a:ext cx="2472055" cy="3105785"/>
          </a:xfrm>
          <a:prstGeom prst="rect">
            <a:avLst/>
          </a:prstGeom>
        </p:spPr>
        <p:txBody>
          <a:bodyPr wrap="square" lIns="0" tIns="1905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Introducción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145">
                <a:solidFill>
                  <a:srgbClr val="292929"/>
                </a:solidFill>
                <a:latin typeface="Microsoft Sans Serif"/>
                <a:cs typeface="Microsoft Sans Serif"/>
              </a:rPr>
              <a:t>Resumen</a:t>
            </a:r>
            <a:r>
              <a:rPr dirty="0" sz="22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ejecutivo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Metodología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Resultados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Conclusión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Anexo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59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15"/>
              <a:t>INDICE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745360" y="4695266"/>
            <a:ext cx="8564880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Se</a:t>
            </a:r>
            <a:r>
              <a:rPr dirty="0" sz="2200" spc="25">
                <a:solidFill>
                  <a:srgbClr val="242424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puede</a:t>
            </a:r>
            <a:r>
              <a:rPr dirty="0" sz="2200" spc="25">
                <a:solidFill>
                  <a:srgbClr val="242424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observar</a:t>
            </a:r>
            <a:r>
              <a:rPr dirty="0" sz="2200" spc="25">
                <a:solidFill>
                  <a:srgbClr val="242424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que</a:t>
            </a:r>
            <a:r>
              <a:rPr dirty="0" sz="2200" spc="30">
                <a:solidFill>
                  <a:srgbClr val="242424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25">
                <a:solidFill>
                  <a:srgbClr val="242424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25">
                <a:solidFill>
                  <a:srgbClr val="242424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órbita</a:t>
            </a:r>
            <a:r>
              <a:rPr dirty="0" sz="2200" spc="25">
                <a:solidFill>
                  <a:srgbClr val="242424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LEO,</a:t>
            </a:r>
            <a:r>
              <a:rPr dirty="0" sz="2200" spc="25">
                <a:solidFill>
                  <a:srgbClr val="242424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25">
                <a:solidFill>
                  <a:srgbClr val="242424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éxito</a:t>
            </a:r>
            <a:r>
              <a:rPr dirty="0" sz="2200" spc="30">
                <a:solidFill>
                  <a:srgbClr val="242424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parece</a:t>
            </a:r>
            <a:r>
              <a:rPr dirty="0" sz="2200" spc="25">
                <a:solidFill>
                  <a:srgbClr val="242424"/>
                </a:solidFill>
                <a:latin typeface="Microsoft Sans Serif"/>
                <a:cs typeface="Microsoft Sans Serif"/>
              </a:rPr>
              <a:t>  </a:t>
            </a:r>
            <a:r>
              <a:rPr dirty="0" sz="2200" spc="-30">
                <a:solidFill>
                  <a:srgbClr val="242424"/>
                </a:solidFill>
                <a:latin typeface="Microsoft Sans Serif"/>
                <a:cs typeface="Microsoft Sans Serif"/>
              </a:rPr>
              <a:t>estar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relacionado</a:t>
            </a:r>
            <a:r>
              <a:rPr dirty="0" sz="2200" spc="254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con</a:t>
            </a:r>
            <a:r>
              <a:rPr dirty="0" sz="2200" spc="254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254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número</a:t>
            </a:r>
            <a:r>
              <a:rPr dirty="0" sz="2200" spc="254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27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vuelos.</a:t>
            </a:r>
            <a:r>
              <a:rPr dirty="0" sz="2200" spc="25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Por</a:t>
            </a:r>
            <a:r>
              <a:rPr dirty="0" sz="2200" spc="27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25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contrario,</a:t>
            </a:r>
            <a:r>
              <a:rPr dirty="0" sz="2200" spc="26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26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26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42424"/>
                </a:solidFill>
                <a:latin typeface="Microsoft Sans Serif"/>
                <a:cs typeface="Microsoft Sans Serif"/>
              </a:rPr>
              <a:t>órbita </a:t>
            </a:r>
            <a:r>
              <a:rPr dirty="0" sz="2200" spc="-229">
                <a:solidFill>
                  <a:srgbClr val="242424"/>
                </a:solidFill>
                <a:latin typeface="Microsoft Sans Serif"/>
                <a:cs typeface="Microsoft Sans Serif"/>
              </a:rPr>
              <a:t>GTO,</a:t>
            </a:r>
            <a:r>
              <a:rPr dirty="0" sz="2200" spc="8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no</a:t>
            </a:r>
            <a:r>
              <a:rPr dirty="0" sz="2200" spc="-15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42424"/>
                </a:solidFill>
                <a:latin typeface="Microsoft Sans Serif"/>
                <a:cs typeface="Microsoft Sans Serif"/>
              </a:rPr>
              <a:t>parece</a:t>
            </a:r>
            <a:r>
              <a:rPr dirty="0" sz="2200" spc="-7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42424"/>
                </a:solidFill>
                <a:latin typeface="Microsoft Sans Serif"/>
                <a:cs typeface="Microsoft Sans Serif"/>
              </a:rPr>
              <a:t>haber</a:t>
            </a:r>
            <a:r>
              <a:rPr dirty="0" sz="2200" spc="-4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42424"/>
                </a:solidFill>
                <a:latin typeface="Microsoft Sans Serif"/>
                <a:cs typeface="Microsoft Sans Serif"/>
              </a:rPr>
              <a:t>relación</a:t>
            </a:r>
            <a:r>
              <a:rPr dirty="0" sz="2200" spc="-5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entre</a:t>
            </a:r>
            <a:r>
              <a:rPr dirty="0" sz="2200" spc="-4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-4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42424"/>
                </a:solidFill>
                <a:latin typeface="Microsoft Sans Serif"/>
                <a:cs typeface="Microsoft Sans Serif"/>
              </a:rPr>
              <a:t>número</a:t>
            </a:r>
            <a:r>
              <a:rPr dirty="0" sz="2200" spc="-5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4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42424"/>
                </a:solidFill>
                <a:latin typeface="Microsoft Sans Serif"/>
                <a:cs typeface="Microsoft Sans Serif"/>
              </a:rPr>
              <a:t>vuelos</a:t>
            </a:r>
            <a:r>
              <a:rPr dirty="0" sz="2200" spc="-5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y</a:t>
            </a:r>
            <a:r>
              <a:rPr dirty="0" sz="2200" spc="-4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-6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42424"/>
                </a:solidFill>
                <a:latin typeface="Microsoft Sans Serif"/>
                <a:cs typeface="Microsoft Sans Serif"/>
              </a:rPr>
              <a:t>éxito.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85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0"/>
              <a:t>Número</a:t>
            </a:r>
            <a:r>
              <a:rPr dirty="0" spc="-50"/>
              <a:t> </a:t>
            </a:r>
            <a:r>
              <a:rPr dirty="0"/>
              <a:t>de</a:t>
            </a:r>
            <a:r>
              <a:rPr dirty="0" spc="-45"/>
              <a:t> </a:t>
            </a:r>
            <a:r>
              <a:rPr dirty="0" spc="-20"/>
              <a:t>vuelo</a:t>
            </a:r>
            <a:r>
              <a:rPr dirty="0" spc="-50"/>
              <a:t> </a:t>
            </a:r>
            <a:r>
              <a:rPr dirty="0" spc="-100"/>
              <a:t>vs.</a:t>
            </a:r>
            <a:r>
              <a:rPr dirty="0" spc="-55"/>
              <a:t> </a:t>
            </a:r>
            <a:r>
              <a:rPr dirty="0"/>
              <a:t>tipo</a:t>
            </a:r>
            <a:r>
              <a:rPr dirty="0" spc="-50"/>
              <a:t> </a:t>
            </a:r>
            <a:r>
              <a:rPr dirty="0"/>
              <a:t>de</a:t>
            </a:r>
            <a:r>
              <a:rPr dirty="0" spc="-50"/>
              <a:t> </a:t>
            </a:r>
            <a:r>
              <a:rPr dirty="0" spc="-10"/>
              <a:t>órbita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835" y="2110358"/>
            <a:ext cx="11940286" cy="2483993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18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822830" y="5052440"/>
            <a:ext cx="8386445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Aquí</a:t>
            </a:r>
            <a:r>
              <a:rPr dirty="0" sz="2200" spc="44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vemos</a:t>
            </a:r>
            <a:r>
              <a:rPr dirty="0" sz="2200" spc="45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que,</a:t>
            </a:r>
            <a:r>
              <a:rPr dirty="0" sz="2200" spc="45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con</a:t>
            </a:r>
            <a:r>
              <a:rPr dirty="0" sz="2200" spc="434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cargas</a:t>
            </a:r>
            <a:r>
              <a:rPr dirty="0" sz="2200" spc="45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útiles</a:t>
            </a:r>
            <a:r>
              <a:rPr dirty="0" sz="2200" spc="44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42424"/>
                </a:solidFill>
                <a:latin typeface="Microsoft Sans Serif"/>
                <a:cs typeface="Microsoft Sans Serif"/>
              </a:rPr>
              <a:t>pesadas(Payload),</a:t>
            </a:r>
            <a:r>
              <a:rPr dirty="0" sz="2200" spc="459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44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tasa</a:t>
            </a:r>
            <a:r>
              <a:rPr dirty="0" sz="2200" spc="45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42424"/>
                </a:solidFill>
                <a:latin typeface="Microsoft Sans Serif"/>
                <a:cs typeface="Microsoft Sans Serif"/>
              </a:rPr>
              <a:t>de </a:t>
            </a:r>
            <a:r>
              <a:rPr dirty="0" sz="2200" spc="-20">
                <a:solidFill>
                  <a:srgbClr val="242424"/>
                </a:solidFill>
                <a:latin typeface="Microsoft Sans Serif"/>
                <a:cs typeface="Microsoft Sans Serif"/>
              </a:rPr>
              <a:t>aterrizaje</a:t>
            </a:r>
            <a:r>
              <a:rPr dirty="0" sz="2200" spc="-7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exitoso</a:t>
            </a:r>
            <a:r>
              <a:rPr dirty="0" sz="2200" spc="-4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o</a:t>
            </a:r>
            <a:r>
              <a:rPr dirty="0" sz="2200" spc="-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42424"/>
                </a:solidFill>
                <a:latin typeface="Microsoft Sans Serif"/>
                <a:cs typeface="Microsoft Sans Serif"/>
              </a:rPr>
              <a:t>aterrizaje</a:t>
            </a:r>
            <a:r>
              <a:rPr dirty="0" sz="2200" spc="-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positivo</a:t>
            </a:r>
            <a:r>
              <a:rPr dirty="0" sz="2200" spc="-4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es</a:t>
            </a:r>
            <a:r>
              <a:rPr dirty="0" sz="2200" spc="-4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42424"/>
                </a:solidFill>
                <a:latin typeface="Microsoft Sans Serif"/>
                <a:cs typeface="Microsoft Sans Serif"/>
              </a:rPr>
              <a:t>mayor</a:t>
            </a:r>
            <a:r>
              <a:rPr dirty="0" sz="2200" spc="-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Microsoft Sans Serif"/>
                <a:cs typeface="Microsoft Sans Serif"/>
              </a:rPr>
              <a:t>para</a:t>
            </a:r>
            <a:r>
              <a:rPr dirty="0" sz="2200" spc="-3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42424"/>
                </a:solidFill>
                <a:latin typeface="Microsoft Sans Serif"/>
                <a:cs typeface="Microsoft Sans Serif"/>
              </a:rPr>
              <a:t>Polar,</a:t>
            </a:r>
            <a:r>
              <a:rPr dirty="0" sz="2200" spc="-3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5">
                <a:solidFill>
                  <a:srgbClr val="242424"/>
                </a:solidFill>
                <a:latin typeface="Microsoft Sans Serif"/>
                <a:cs typeface="Microsoft Sans Serif"/>
              </a:rPr>
              <a:t>LEO</a:t>
            </a:r>
            <a:r>
              <a:rPr dirty="0" sz="2200" spc="-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42424"/>
                </a:solidFill>
                <a:latin typeface="Microsoft Sans Serif"/>
                <a:cs typeface="Microsoft Sans Serif"/>
              </a:rPr>
              <a:t>e </a:t>
            </a:r>
            <a:r>
              <a:rPr dirty="0" sz="2200" spc="-20">
                <a:solidFill>
                  <a:srgbClr val="242424"/>
                </a:solidFill>
                <a:latin typeface="Microsoft Sans Serif"/>
                <a:cs typeface="Microsoft Sans Serif"/>
              </a:rPr>
              <a:t>ISS.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85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65"/>
              <a:t>Carga</a:t>
            </a:r>
            <a:r>
              <a:rPr dirty="0" spc="50"/>
              <a:t> </a:t>
            </a:r>
            <a:r>
              <a:rPr dirty="0"/>
              <a:t>útil</a:t>
            </a:r>
            <a:r>
              <a:rPr dirty="0" spc="55"/>
              <a:t> </a:t>
            </a:r>
            <a:r>
              <a:rPr dirty="0" spc="-95"/>
              <a:t>vs.</a:t>
            </a:r>
            <a:r>
              <a:rPr dirty="0" spc="65"/>
              <a:t> </a:t>
            </a:r>
            <a:r>
              <a:rPr dirty="0"/>
              <a:t>tipo</a:t>
            </a:r>
            <a:r>
              <a:rPr dirty="0" spc="60"/>
              <a:t> </a:t>
            </a:r>
            <a:r>
              <a:rPr dirty="0"/>
              <a:t>de</a:t>
            </a:r>
            <a:r>
              <a:rPr dirty="0" spc="50"/>
              <a:t> </a:t>
            </a:r>
            <a:r>
              <a:rPr dirty="0" spc="-10"/>
              <a:t>órbita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97" y="2037460"/>
            <a:ext cx="12054205" cy="2483993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18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985254" y="3063062"/>
            <a:ext cx="4363085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165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esta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gráfica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podemos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ver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la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tasa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éxito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más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alta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se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produjo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en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año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2019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59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5"/>
              <a:t>Tendencia</a:t>
            </a:r>
            <a:r>
              <a:rPr dirty="0" spc="-80"/>
              <a:t> </a:t>
            </a:r>
            <a:r>
              <a:rPr dirty="0" spc="-85"/>
              <a:t>anual </a:t>
            </a:r>
            <a:r>
              <a:rPr dirty="0"/>
              <a:t>de</a:t>
            </a:r>
            <a:r>
              <a:rPr dirty="0" spc="-100"/>
              <a:t> </a:t>
            </a:r>
            <a:r>
              <a:rPr dirty="0"/>
              <a:t>éxito</a:t>
            </a:r>
            <a:r>
              <a:rPr dirty="0" spc="-90"/>
              <a:t> </a:t>
            </a:r>
            <a:r>
              <a:rPr dirty="0"/>
              <a:t>de</a:t>
            </a:r>
            <a:r>
              <a:rPr dirty="0" spc="-95"/>
              <a:t> </a:t>
            </a:r>
            <a:r>
              <a:rPr dirty="0" spc="-70"/>
              <a:t>lanzamiento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793" y="1769414"/>
            <a:ext cx="5847715" cy="4256151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18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59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90"/>
              <a:t>Todos</a:t>
            </a:r>
            <a:r>
              <a:rPr dirty="0" spc="-110"/>
              <a:t> </a:t>
            </a:r>
            <a:r>
              <a:rPr dirty="0"/>
              <a:t>los</a:t>
            </a:r>
            <a:r>
              <a:rPr dirty="0" spc="-105"/>
              <a:t> </a:t>
            </a:r>
            <a:r>
              <a:rPr dirty="0" spc="-80"/>
              <a:t>nombres</a:t>
            </a:r>
            <a:r>
              <a:rPr dirty="0" spc="-95"/>
              <a:t> </a:t>
            </a:r>
            <a:r>
              <a:rPr dirty="0"/>
              <a:t>de</a:t>
            </a:r>
            <a:r>
              <a:rPr dirty="0" spc="-110"/>
              <a:t> </a:t>
            </a:r>
            <a:r>
              <a:rPr dirty="0"/>
              <a:t>sitios</a:t>
            </a:r>
            <a:r>
              <a:rPr dirty="0" spc="-105"/>
              <a:t> </a:t>
            </a:r>
            <a:r>
              <a:rPr dirty="0"/>
              <a:t>de</a:t>
            </a:r>
            <a:r>
              <a:rPr dirty="0" spc="-100"/>
              <a:t> </a:t>
            </a:r>
            <a:r>
              <a:rPr dirty="0" spc="-70"/>
              <a:t>lanzamiento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18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1836801" y="2340991"/>
            <a:ext cx="8187690" cy="2409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5">
                <a:solidFill>
                  <a:srgbClr val="292929"/>
                </a:solidFill>
                <a:latin typeface="Microsoft Sans Serif"/>
                <a:cs typeface="Microsoft Sans Serif"/>
              </a:rPr>
              <a:t>vista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los </a:t>
            </a:r>
            <a:r>
              <a:rPr dirty="0" sz="2200" spc="-135">
                <a:solidFill>
                  <a:srgbClr val="292929"/>
                </a:solidFill>
                <a:latin typeface="Microsoft Sans Serif"/>
                <a:cs typeface="Microsoft Sans Serif"/>
              </a:rPr>
              <a:t>datos,</a:t>
            </a: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0">
                <a:solidFill>
                  <a:srgbClr val="292929"/>
                </a:solidFill>
                <a:latin typeface="Microsoft Sans Serif"/>
                <a:cs typeface="Microsoft Sans Serif"/>
              </a:rPr>
              <a:t>estos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5">
                <a:solidFill>
                  <a:srgbClr val="292929"/>
                </a:solidFill>
                <a:latin typeface="Microsoft Sans Serif"/>
                <a:cs typeface="Microsoft Sans Serif"/>
              </a:rPr>
              <a:t>son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 los </a:t>
            </a:r>
            <a:r>
              <a:rPr dirty="0" sz="2200" spc="-150">
                <a:solidFill>
                  <a:srgbClr val="292929"/>
                </a:solidFill>
                <a:latin typeface="Microsoft Sans Serif"/>
                <a:cs typeface="Microsoft Sans Serif"/>
              </a:rPr>
              <a:t>nombres</a:t>
            </a:r>
            <a:r>
              <a:rPr dirty="0" sz="2200" spc="-1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los sitios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 de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lanzamientos 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(LaunchSite):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415"/>
              </a:spcBef>
            </a:pPr>
            <a:endParaRPr sz="2200">
              <a:latin typeface="Microsoft Sans Serif"/>
              <a:cs typeface="Microsoft Sans Serif"/>
            </a:endParaRPr>
          </a:p>
          <a:p>
            <a:pPr algn="just" marL="3638550" marR="3261995" indent="-6350">
              <a:lnSpc>
                <a:spcPct val="132500"/>
              </a:lnSpc>
            </a:pPr>
            <a:r>
              <a:rPr dirty="0" sz="1800" spc="-290" b="1">
                <a:latin typeface="Arial"/>
                <a:cs typeface="Arial"/>
              </a:rPr>
              <a:t>CCAFS</a:t>
            </a:r>
            <a:r>
              <a:rPr dirty="0" sz="1800" spc="220" b="1">
                <a:latin typeface="Arial"/>
                <a:cs typeface="Arial"/>
              </a:rPr>
              <a:t> </a:t>
            </a:r>
            <a:r>
              <a:rPr dirty="0" sz="1800" spc="-190" b="1">
                <a:latin typeface="Arial"/>
                <a:cs typeface="Arial"/>
              </a:rPr>
              <a:t>LC-</a:t>
            </a:r>
            <a:r>
              <a:rPr dirty="0" sz="1800" spc="30" b="1">
                <a:latin typeface="Arial"/>
                <a:cs typeface="Arial"/>
              </a:rPr>
              <a:t>40 </a:t>
            </a:r>
            <a:r>
              <a:rPr dirty="0" sz="1800" spc="-375" b="1">
                <a:latin typeface="Arial"/>
                <a:cs typeface="Arial"/>
              </a:rPr>
              <a:t>KSC</a:t>
            </a:r>
            <a:r>
              <a:rPr dirty="0" sz="1800" spc="285" b="1">
                <a:latin typeface="Arial"/>
                <a:cs typeface="Arial"/>
              </a:rPr>
              <a:t> </a:t>
            </a:r>
            <a:r>
              <a:rPr dirty="0" sz="1800" spc="-190" b="1">
                <a:latin typeface="Arial"/>
                <a:cs typeface="Arial"/>
              </a:rPr>
              <a:t>LC-</a:t>
            </a:r>
            <a:r>
              <a:rPr dirty="0" sz="1800" spc="-25" b="1">
                <a:latin typeface="Arial"/>
                <a:cs typeface="Arial"/>
              </a:rPr>
              <a:t>39A </a:t>
            </a:r>
            <a:r>
              <a:rPr dirty="0" sz="1800" spc="-180" b="1">
                <a:latin typeface="Arial"/>
                <a:cs typeface="Arial"/>
              </a:rPr>
              <a:t>VAFB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spc="-215" b="1">
                <a:latin typeface="Arial"/>
                <a:cs typeface="Arial"/>
              </a:rPr>
              <a:t>SLC-</a:t>
            </a:r>
            <a:r>
              <a:rPr dirty="0" sz="1800" spc="-70" b="1">
                <a:latin typeface="Arial"/>
                <a:cs typeface="Arial"/>
              </a:rPr>
              <a:t>4E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791461" y="5332272"/>
            <a:ext cx="807339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50">
                <a:latin typeface="Microsoft Sans Serif"/>
                <a:cs typeface="Microsoft Sans Serif"/>
              </a:rPr>
              <a:t>La</a:t>
            </a:r>
            <a:r>
              <a:rPr dirty="0" sz="2200" spc="-75">
                <a:latin typeface="Microsoft Sans Serif"/>
                <a:cs typeface="Microsoft Sans Serif"/>
              </a:rPr>
              <a:t> </a:t>
            </a:r>
            <a:r>
              <a:rPr dirty="0" sz="2200" spc="-45">
                <a:latin typeface="Microsoft Sans Serif"/>
                <a:cs typeface="Microsoft Sans Serif"/>
              </a:rPr>
              <a:t>imagen</a:t>
            </a:r>
            <a:r>
              <a:rPr dirty="0" sz="2200" spc="-95">
                <a:latin typeface="Microsoft Sans Serif"/>
                <a:cs typeface="Microsoft Sans Serif"/>
              </a:rPr>
              <a:t> </a:t>
            </a:r>
            <a:r>
              <a:rPr dirty="0" sz="2200" spc="-60">
                <a:latin typeface="Microsoft Sans Serif"/>
                <a:cs typeface="Microsoft Sans Serif"/>
              </a:rPr>
              <a:t>muestra </a:t>
            </a:r>
            <a:r>
              <a:rPr dirty="0" sz="2200">
                <a:latin typeface="Microsoft Sans Serif"/>
                <a:cs typeface="Microsoft Sans Serif"/>
              </a:rPr>
              <a:t>los</a:t>
            </a:r>
            <a:r>
              <a:rPr dirty="0" sz="2200" spc="-75">
                <a:latin typeface="Microsoft Sans Serif"/>
                <a:cs typeface="Microsoft Sans Serif"/>
              </a:rPr>
              <a:t> </a:t>
            </a:r>
            <a:r>
              <a:rPr dirty="0" sz="2200" spc="95">
                <a:latin typeface="Microsoft Sans Serif"/>
                <a:cs typeface="Microsoft Sans Serif"/>
              </a:rPr>
              <a:t>5</a:t>
            </a:r>
            <a:r>
              <a:rPr dirty="0" sz="2200" spc="-85">
                <a:latin typeface="Microsoft Sans Serif"/>
                <a:cs typeface="Microsoft Sans Serif"/>
              </a:rPr>
              <a:t> </a:t>
            </a:r>
            <a:r>
              <a:rPr dirty="0" sz="2200" spc="-25">
                <a:latin typeface="Microsoft Sans Serif"/>
                <a:cs typeface="Microsoft Sans Serif"/>
              </a:rPr>
              <a:t>primeros</a:t>
            </a:r>
            <a:r>
              <a:rPr dirty="0" sz="2200" spc="-70">
                <a:latin typeface="Microsoft Sans Serif"/>
                <a:cs typeface="Microsoft Sans Serif"/>
              </a:rPr>
              <a:t> </a:t>
            </a:r>
            <a:r>
              <a:rPr dirty="0" sz="2200" spc="-10">
                <a:latin typeface="Microsoft Sans Serif"/>
                <a:cs typeface="Microsoft Sans Serif"/>
              </a:rPr>
              <a:t>registros</a:t>
            </a:r>
            <a:r>
              <a:rPr dirty="0" sz="2200" spc="-6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en</a:t>
            </a:r>
            <a:r>
              <a:rPr dirty="0" sz="2200" spc="-7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los</a:t>
            </a:r>
            <a:r>
              <a:rPr dirty="0" sz="2200" spc="-7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que</a:t>
            </a:r>
            <a:r>
              <a:rPr dirty="0" sz="2200" spc="-7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los</a:t>
            </a:r>
            <a:r>
              <a:rPr dirty="0" sz="2200" spc="-7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sitios</a:t>
            </a:r>
            <a:r>
              <a:rPr dirty="0" sz="2200" spc="-75">
                <a:latin typeface="Microsoft Sans Serif"/>
                <a:cs typeface="Microsoft Sans Serif"/>
              </a:rPr>
              <a:t> </a:t>
            </a:r>
            <a:r>
              <a:rPr dirty="0" sz="2200" spc="-25">
                <a:latin typeface="Microsoft Sans Serif"/>
                <a:cs typeface="Microsoft Sans Serif"/>
              </a:rPr>
              <a:t>de </a:t>
            </a:r>
            <a:r>
              <a:rPr dirty="0" sz="2200" spc="-50">
                <a:latin typeface="Microsoft Sans Serif"/>
                <a:cs typeface="Microsoft Sans Serif"/>
              </a:rPr>
              <a:t>lanzamiento</a:t>
            </a:r>
            <a:r>
              <a:rPr dirty="0" sz="2200" spc="-100">
                <a:latin typeface="Microsoft Sans Serif"/>
                <a:cs typeface="Microsoft Sans Serif"/>
              </a:rPr>
              <a:t> </a:t>
            </a:r>
            <a:r>
              <a:rPr dirty="0" sz="2200" spc="-70">
                <a:latin typeface="Microsoft Sans Serif"/>
                <a:cs typeface="Microsoft Sans Serif"/>
              </a:rPr>
              <a:t>comienzan</a:t>
            </a:r>
            <a:r>
              <a:rPr dirty="0" sz="2200" spc="-7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con</a:t>
            </a:r>
            <a:r>
              <a:rPr dirty="0" sz="2200" spc="-110">
                <a:latin typeface="Microsoft Sans Serif"/>
                <a:cs typeface="Microsoft Sans Serif"/>
              </a:rPr>
              <a:t> </a:t>
            </a:r>
            <a:r>
              <a:rPr dirty="0" sz="2200" spc="-40">
                <a:latin typeface="Microsoft Sans Serif"/>
                <a:cs typeface="Microsoft Sans Serif"/>
              </a:rPr>
              <a:t>las</a:t>
            </a:r>
            <a:r>
              <a:rPr dirty="0" sz="2200" spc="-100">
                <a:latin typeface="Microsoft Sans Serif"/>
                <a:cs typeface="Microsoft Sans Serif"/>
              </a:rPr>
              <a:t> </a:t>
            </a:r>
            <a:r>
              <a:rPr dirty="0" sz="2200" spc="-20">
                <a:latin typeface="Microsoft Sans Serif"/>
                <a:cs typeface="Microsoft Sans Serif"/>
              </a:rPr>
              <a:t>letras</a:t>
            </a:r>
            <a:r>
              <a:rPr dirty="0" sz="2200" spc="-75">
                <a:latin typeface="Microsoft Sans Serif"/>
                <a:cs typeface="Microsoft Sans Serif"/>
              </a:rPr>
              <a:t> </a:t>
            </a:r>
            <a:r>
              <a:rPr dirty="0" sz="2200" spc="-10">
                <a:latin typeface="Microsoft Sans Serif"/>
                <a:cs typeface="Microsoft Sans Serif"/>
              </a:rPr>
              <a:t>'CCA</a:t>
            </a:r>
            <a:r>
              <a:rPr dirty="0" sz="1600" spc="-10">
                <a:latin typeface="Segoe UI"/>
                <a:cs typeface="Segoe UI"/>
              </a:rPr>
              <a:t>'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565" rIns="0" bIns="0" rtlCol="0" vert="horz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dirty="0" spc="-60"/>
              <a:t>Los</a:t>
            </a:r>
            <a:r>
              <a:rPr dirty="0" spc="-130"/>
              <a:t> </a:t>
            </a:r>
            <a:r>
              <a:rPr dirty="0" spc="-60"/>
              <a:t>nombres</a:t>
            </a:r>
            <a:r>
              <a:rPr dirty="0" spc="-100"/>
              <a:t> </a:t>
            </a:r>
            <a:r>
              <a:rPr dirty="0"/>
              <a:t>de</a:t>
            </a:r>
            <a:r>
              <a:rPr dirty="0" spc="-130"/>
              <a:t> </a:t>
            </a:r>
            <a:r>
              <a:rPr dirty="0"/>
              <a:t>los</a:t>
            </a:r>
            <a:r>
              <a:rPr dirty="0" spc="-125"/>
              <a:t> </a:t>
            </a:r>
            <a:r>
              <a:rPr dirty="0"/>
              <a:t>sitios</a:t>
            </a:r>
            <a:r>
              <a:rPr dirty="0" spc="-125"/>
              <a:t> </a:t>
            </a:r>
            <a:r>
              <a:rPr dirty="0"/>
              <a:t>de</a:t>
            </a:r>
            <a:r>
              <a:rPr dirty="0" spc="-125"/>
              <a:t> </a:t>
            </a:r>
            <a:r>
              <a:rPr dirty="0" spc="-85"/>
              <a:t>lanzamiento </a:t>
            </a:r>
            <a:r>
              <a:rPr dirty="0" spc="-120"/>
              <a:t>comienzan</a:t>
            </a:r>
            <a:r>
              <a:rPr dirty="0" spc="-100"/>
              <a:t> </a:t>
            </a:r>
            <a:r>
              <a:rPr dirty="0" spc="-70"/>
              <a:t>con'CCA'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1688" y="1804670"/>
            <a:ext cx="8097392" cy="3248532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18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33932" y="4631182"/>
            <a:ext cx="956754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50">
                <a:latin typeface="Microsoft Sans Serif"/>
                <a:cs typeface="Microsoft Sans Serif"/>
              </a:rPr>
              <a:t>La</a:t>
            </a:r>
            <a:r>
              <a:rPr dirty="0" sz="2200" spc="-35">
                <a:latin typeface="Microsoft Sans Serif"/>
                <a:cs typeface="Microsoft Sans Serif"/>
              </a:rPr>
              <a:t> </a:t>
            </a:r>
            <a:r>
              <a:rPr dirty="0" sz="2200" spc="-45">
                <a:latin typeface="Microsoft Sans Serif"/>
                <a:cs typeface="Microsoft Sans Serif"/>
              </a:rPr>
              <a:t>imagen</a:t>
            </a:r>
            <a:r>
              <a:rPr dirty="0" sz="2200" spc="-40">
                <a:latin typeface="Microsoft Sans Serif"/>
                <a:cs typeface="Microsoft Sans Serif"/>
              </a:rPr>
              <a:t> </a:t>
            </a:r>
            <a:r>
              <a:rPr dirty="0" sz="2200" spc="-60">
                <a:latin typeface="Microsoft Sans Serif"/>
                <a:cs typeface="Microsoft Sans Serif"/>
              </a:rPr>
              <a:t>muestra</a:t>
            </a:r>
            <a:r>
              <a:rPr dirty="0" sz="2200" spc="-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el</a:t>
            </a:r>
            <a:r>
              <a:rPr dirty="0" sz="2200" spc="-3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total</a:t>
            </a:r>
            <a:r>
              <a:rPr dirty="0" sz="2200" spc="-1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de</a:t>
            </a:r>
            <a:r>
              <a:rPr dirty="0" sz="2200" spc="-1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la</a:t>
            </a:r>
            <a:r>
              <a:rPr dirty="0" sz="2200" spc="-30">
                <a:latin typeface="Microsoft Sans Serif"/>
                <a:cs typeface="Microsoft Sans Serif"/>
              </a:rPr>
              <a:t> </a:t>
            </a:r>
            <a:r>
              <a:rPr dirty="0" sz="2200" spc="-140">
                <a:latin typeface="Microsoft Sans Serif"/>
                <a:cs typeface="Microsoft Sans Serif"/>
              </a:rPr>
              <a:t>masa</a:t>
            </a:r>
            <a:r>
              <a:rPr dirty="0" sz="2200" spc="-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total</a:t>
            </a:r>
            <a:r>
              <a:rPr dirty="0" sz="2200" spc="-1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de</a:t>
            </a:r>
            <a:r>
              <a:rPr dirty="0" sz="2200" spc="-2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la</a:t>
            </a:r>
            <a:r>
              <a:rPr dirty="0" sz="2200" spc="-25">
                <a:latin typeface="Microsoft Sans Serif"/>
                <a:cs typeface="Microsoft Sans Serif"/>
              </a:rPr>
              <a:t> </a:t>
            </a:r>
            <a:r>
              <a:rPr dirty="0" sz="2200" spc="-60">
                <a:latin typeface="Microsoft Sans Serif"/>
                <a:cs typeface="Microsoft Sans Serif"/>
              </a:rPr>
              <a:t>carga</a:t>
            </a:r>
            <a:r>
              <a:rPr dirty="0" sz="2200" spc="-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útil</a:t>
            </a:r>
            <a:r>
              <a:rPr dirty="0" sz="2200" spc="-20">
                <a:latin typeface="Microsoft Sans Serif"/>
                <a:cs typeface="Microsoft Sans Serif"/>
              </a:rPr>
              <a:t> </a:t>
            </a:r>
            <a:r>
              <a:rPr dirty="0" sz="2200" spc="-30">
                <a:latin typeface="Microsoft Sans Serif"/>
                <a:cs typeface="Microsoft Sans Serif"/>
              </a:rPr>
              <a:t>transportada</a:t>
            </a:r>
            <a:r>
              <a:rPr dirty="0" sz="2200" spc="-1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por</a:t>
            </a:r>
            <a:r>
              <a:rPr dirty="0" sz="2200" spc="-15">
                <a:latin typeface="Microsoft Sans Serif"/>
                <a:cs typeface="Microsoft Sans Serif"/>
              </a:rPr>
              <a:t> </a:t>
            </a:r>
            <a:r>
              <a:rPr dirty="0" sz="2200" spc="-25">
                <a:latin typeface="Microsoft Sans Serif"/>
                <a:cs typeface="Microsoft Sans Serif"/>
              </a:rPr>
              <a:t>los </a:t>
            </a:r>
            <a:r>
              <a:rPr dirty="0" sz="2200" spc="-55">
                <a:latin typeface="Microsoft Sans Serif"/>
                <a:cs typeface="Microsoft Sans Serif"/>
              </a:rPr>
              <a:t>cohetes </a:t>
            </a:r>
            <a:r>
              <a:rPr dirty="0" sz="2200" spc="-60">
                <a:latin typeface="Microsoft Sans Serif"/>
                <a:cs typeface="Microsoft Sans Serif"/>
              </a:rPr>
              <a:t>lanzados</a:t>
            </a:r>
            <a:r>
              <a:rPr dirty="0" sz="2200" spc="-3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por</a:t>
            </a:r>
            <a:r>
              <a:rPr dirty="0" sz="2200" spc="-2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la</a:t>
            </a:r>
            <a:r>
              <a:rPr dirty="0" sz="2200" spc="-20">
                <a:latin typeface="Microsoft Sans Serif"/>
                <a:cs typeface="Microsoft Sans Serif"/>
              </a:rPr>
              <a:t> </a:t>
            </a:r>
            <a:r>
              <a:rPr dirty="0" sz="2200" spc="-145">
                <a:latin typeface="Microsoft Sans Serif"/>
                <a:cs typeface="Microsoft Sans Serif"/>
              </a:rPr>
              <a:t>NASA,</a:t>
            </a:r>
            <a:r>
              <a:rPr dirty="0" sz="2200">
                <a:latin typeface="Microsoft Sans Serif"/>
                <a:cs typeface="Microsoft Sans Serif"/>
              </a:rPr>
              <a:t> </a:t>
            </a:r>
            <a:r>
              <a:rPr dirty="0" sz="2200" spc="-60">
                <a:latin typeface="Microsoft Sans Serif"/>
                <a:cs typeface="Microsoft Sans Serif"/>
              </a:rPr>
              <a:t>es</a:t>
            </a:r>
            <a:r>
              <a:rPr dirty="0" sz="2200" spc="-30">
                <a:latin typeface="Microsoft Sans Serif"/>
                <a:cs typeface="Microsoft Sans Serif"/>
              </a:rPr>
              <a:t> </a:t>
            </a:r>
            <a:r>
              <a:rPr dirty="0" sz="2200" spc="-25">
                <a:latin typeface="Microsoft Sans Serif"/>
                <a:cs typeface="Microsoft Sans Serif"/>
              </a:rPr>
              <a:t>decir,</a:t>
            </a:r>
            <a:r>
              <a:rPr dirty="0" sz="2200" spc="-15">
                <a:latin typeface="Microsoft Sans Serif"/>
                <a:cs typeface="Microsoft Sans Serif"/>
              </a:rPr>
              <a:t> </a:t>
            </a:r>
            <a:r>
              <a:rPr dirty="0" sz="2200" spc="100">
                <a:latin typeface="Microsoft Sans Serif"/>
                <a:cs typeface="Microsoft Sans Serif"/>
              </a:rPr>
              <a:t>45596</a:t>
            </a:r>
            <a:r>
              <a:rPr dirty="0" sz="2200" spc="-50">
                <a:latin typeface="Microsoft Sans Serif"/>
                <a:cs typeface="Microsoft Sans Serif"/>
              </a:rPr>
              <a:t> </a:t>
            </a:r>
            <a:r>
              <a:rPr dirty="0" sz="2200" spc="-25">
                <a:latin typeface="Microsoft Sans Serif"/>
                <a:cs typeface="Microsoft Sans Serif"/>
              </a:rPr>
              <a:t>Kg.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59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5"/>
              <a:t>Total</a:t>
            </a:r>
            <a:r>
              <a:rPr dirty="0" spc="-150"/>
              <a:t> </a:t>
            </a:r>
            <a:r>
              <a:rPr dirty="0" spc="-254"/>
              <a:t>Masa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-70"/>
              <a:t> </a:t>
            </a:r>
            <a:r>
              <a:rPr dirty="0" spc="-100"/>
              <a:t>carga</a:t>
            </a:r>
            <a:r>
              <a:rPr dirty="0" spc="-65"/>
              <a:t> </a:t>
            </a:r>
            <a:r>
              <a:rPr dirty="0" spc="-20"/>
              <a:t>útil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8892" y="1940941"/>
            <a:ext cx="9526270" cy="1819529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18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02258" y="4871465"/>
            <a:ext cx="942530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20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70">
                <a:solidFill>
                  <a:srgbClr val="292929"/>
                </a:solidFill>
                <a:latin typeface="Microsoft Sans Serif"/>
                <a:cs typeface="Microsoft Sans Serif"/>
              </a:rPr>
              <a:t>imagen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70">
                <a:solidFill>
                  <a:srgbClr val="292929"/>
                </a:solidFill>
                <a:latin typeface="Microsoft Sans Serif"/>
                <a:cs typeface="Microsoft Sans Serif"/>
              </a:rPr>
              <a:t>muestra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29">
                <a:solidFill>
                  <a:srgbClr val="292929"/>
                </a:solidFill>
                <a:latin typeface="Microsoft Sans Serif"/>
                <a:cs typeface="Microsoft Sans Serif"/>
              </a:rPr>
              <a:t>masa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75">
                <a:solidFill>
                  <a:srgbClr val="292929"/>
                </a:solidFill>
                <a:latin typeface="Microsoft Sans Serif"/>
                <a:cs typeface="Microsoft Sans Serif"/>
              </a:rPr>
              <a:t>media</a:t>
            </a:r>
            <a:r>
              <a:rPr dirty="0" sz="2200" spc="-1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5">
                <a:solidFill>
                  <a:srgbClr val="292929"/>
                </a:solidFill>
                <a:latin typeface="Microsoft Sans Serif"/>
                <a:cs typeface="Microsoft Sans Serif"/>
              </a:rPr>
              <a:t>la </a:t>
            </a:r>
            <a:r>
              <a:rPr dirty="0" sz="2200" spc="-180">
                <a:solidFill>
                  <a:srgbClr val="292929"/>
                </a:solidFill>
                <a:latin typeface="Microsoft Sans Serif"/>
                <a:cs typeface="Microsoft Sans Serif"/>
              </a:rPr>
              <a:t>carga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útil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5">
                <a:solidFill>
                  <a:srgbClr val="292929"/>
                </a:solidFill>
                <a:latin typeface="Microsoft Sans Serif"/>
                <a:cs typeface="Microsoft Sans Serif"/>
              </a:rPr>
              <a:t>transportada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por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-1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dirty="0" sz="2200" spc="-1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dirty="0" sz="2200" spc="-1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0">
                <a:solidFill>
                  <a:srgbClr val="292929"/>
                </a:solidFill>
                <a:latin typeface="Microsoft Sans Serif"/>
                <a:cs typeface="Microsoft Sans Serif"/>
              </a:rPr>
              <a:t>fue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de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2928,4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59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65"/>
              <a:t>Promedio</a:t>
            </a:r>
            <a:r>
              <a:rPr dirty="0" spc="-50"/>
              <a:t> </a:t>
            </a:r>
            <a:r>
              <a:rPr dirty="0"/>
              <a:t>de</a:t>
            </a:r>
            <a:r>
              <a:rPr dirty="0" spc="-25"/>
              <a:t> </a:t>
            </a:r>
            <a:r>
              <a:rPr dirty="0"/>
              <a:t>la</a:t>
            </a:r>
            <a:r>
              <a:rPr dirty="0" spc="-25"/>
              <a:t> </a:t>
            </a:r>
            <a:r>
              <a:rPr dirty="0" spc="-254"/>
              <a:t>Masa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-25"/>
              <a:t> </a:t>
            </a:r>
            <a:r>
              <a:rPr dirty="0" spc="-100"/>
              <a:t>carga</a:t>
            </a:r>
            <a:r>
              <a:rPr dirty="0" spc="-15"/>
              <a:t> </a:t>
            </a:r>
            <a:r>
              <a:rPr dirty="0"/>
              <a:t>útil</a:t>
            </a:r>
            <a:r>
              <a:rPr dirty="0" spc="-30"/>
              <a:t> </a:t>
            </a:r>
            <a:r>
              <a:rPr dirty="0"/>
              <a:t>de</a:t>
            </a:r>
            <a:r>
              <a:rPr dirty="0" spc="-25"/>
              <a:t> </a:t>
            </a:r>
            <a:r>
              <a:rPr dirty="0"/>
              <a:t>F9</a:t>
            </a:r>
            <a:r>
              <a:rPr dirty="0" spc="-25"/>
              <a:t> </a:t>
            </a:r>
            <a:r>
              <a:rPr dirty="0" spc="-20"/>
              <a:t>v1.1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2380742"/>
            <a:ext cx="10440797" cy="173380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18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454658" y="4812029"/>
            <a:ext cx="951484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165">
                <a:latin typeface="Microsoft Sans Serif"/>
                <a:cs typeface="Microsoft Sans Serif"/>
              </a:rPr>
              <a:t>En</a:t>
            </a:r>
            <a:r>
              <a:rPr dirty="0" sz="2200" spc="1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la</a:t>
            </a:r>
            <a:r>
              <a:rPr dirty="0" sz="2200" spc="-145">
                <a:latin typeface="Microsoft Sans Serif"/>
                <a:cs typeface="Microsoft Sans Serif"/>
              </a:rPr>
              <a:t> </a:t>
            </a:r>
            <a:r>
              <a:rPr dirty="0" sz="2200" spc="-45">
                <a:latin typeface="Microsoft Sans Serif"/>
                <a:cs typeface="Microsoft Sans Serif"/>
              </a:rPr>
              <a:t>imagen</a:t>
            </a:r>
            <a:r>
              <a:rPr dirty="0" sz="2200" spc="-10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de</a:t>
            </a:r>
            <a:r>
              <a:rPr dirty="0" sz="2200" spc="-120">
                <a:latin typeface="Microsoft Sans Serif"/>
                <a:cs typeface="Microsoft Sans Serif"/>
              </a:rPr>
              <a:t> </a:t>
            </a:r>
            <a:r>
              <a:rPr dirty="0" sz="2200" spc="-10">
                <a:latin typeface="Microsoft Sans Serif"/>
                <a:cs typeface="Microsoft Sans Serif"/>
              </a:rPr>
              <a:t>arriba</a:t>
            </a:r>
            <a:r>
              <a:rPr dirty="0" sz="2200" spc="-75">
                <a:latin typeface="Microsoft Sans Serif"/>
                <a:cs typeface="Microsoft Sans Serif"/>
              </a:rPr>
              <a:t> </a:t>
            </a:r>
            <a:r>
              <a:rPr dirty="0" sz="2200" spc="-60">
                <a:latin typeface="Microsoft Sans Serif"/>
                <a:cs typeface="Microsoft Sans Serif"/>
              </a:rPr>
              <a:t>se</a:t>
            </a:r>
            <a:r>
              <a:rPr dirty="0" sz="2200" spc="-85">
                <a:latin typeface="Microsoft Sans Serif"/>
                <a:cs typeface="Microsoft Sans Serif"/>
              </a:rPr>
              <a:t> </a:t>
            </a:r>
            <a:r>
              <a:rPr dirty="0" sz="2200" spc="-20">
                <a:latin typeface="Microsoft Sans Serif"/>
                <a:cs typeface="Microsoft Sans Serif"/>
              </a:rPr>
              <a:t>puede</a:t>
            </a:r>
            <a:r>
              <a:rPr dirty="0" sz="2200" spc="-7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ver</a:t>
            </a:r>
            <a:r>
              <a:rPr dirty="0" sz="2200" spc="-8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que</a:t>
            </a:r>
            <a:r>
              <a:rPr dirty="0" sz="2200" spc="-8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la</a:t>
            </a:r>
            <a:r>
              <a:rPr dirty="0" sz="2200" spc="-80">
                <a:latin typeface="Microsoft Sans Serif"/>
                <a:cs typeface="Microsoft Sans Serif"/>
              </a:rPr>
              <a:t> </a:t>
            </a:r>
            <a:r>
              <a:rPr dirty="0" sz="2200" spc="-35">
                <a:latin typeface="Microsoft Sans Serif"/>
                <a:cs typeface="Microsoft Sans Serif"/>
              </a:rPr>
              <a:t>primera</a:t>
            </a:r>
            <a:r>
              <a:rPr dirty="0" sz="2200" spc="-75">
                <a:latin typeface="Microsoft Sans Serif"/>
                <a:cs typeface="Microsoft Sans Serif"/>
              </a:rPr>
              <a:t> </a:t>
            </a:r>
            <a:r>
              <a:rPr dirty="0" sz="2200" spc="-45">
                <a:latin typeface="Microsoft Sans Serif"/>
                <a:cs typeface="Microsoft Sans Serif"/>
              </a:rPr>
              <a:t>plataforma</a:t>
            </a:r>
            <a:r>
              <a:rPr dirty="0" sz="2200" spc="-90">
                <a:latin typeface="Microsoft Sans Serif"/>
                <a:cs typeface="Microsoft Sans Serif"/>
              </a:rPr>
              <a:t> </a:t>
            </a:r>
            <a:r>
              <a:rPr dirty="0" sz="2200" spc="-10">
                <a:latin typeface="Microsoft Sans Serif"/>
                <a:cs typeface="Microsoft Sans Serif"/>
              </a:rPr>
              <a:t>terrestre</a:t>
            </a:r>
            <a:r>
              <a:rPr dirty="0" sz="2200" spc="-65">
                <a:latin typeface="Microsoft Sans Serif"/>
                <a:cs typeface="Microsoft Sans Serif"/>
              </a:rPr>
              <a:t> </a:t>
            </a:r>
            <a:r>
              <a:rPr dirty="0" sz="2200" spc="-10">
                <a:latin typeface="Microsoft Sans Serif"/>
                <a:cs typeface="Microsoft Sans Serif"/>
              </a:rPr>
              <a:t>exitosa </a:t>
            </a:r>
            <a:r>
              <a:rPr dirty="0" sz="2200">
                <a:latin typeface="Microsoft Sans Serif"/>
                <a:cs typeface="Microsoft Sans Serif"/>
              </a:rPr>
              <a:t>fue</a:t>
            </a:r>
            <a:r>
              <a:rPr dirty="0" sz="2200" spc="-5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el</a:t>
            </a:r>
            <a:r>
              <a:rPr dirty="0" sz="2200" spc="-50">
                <a:latin typeface="Microsoft Sans Serif"/>
                <a:cs typeface="Microsoft Sans Serif"/>
              </a:rPr>
              <a:t> </a:t>
            </a:r>
            <a:r>
              <a:rPr dirty="0" sz="2200" spc="95">
                <a:latin typeface="Microsoft Sans Serif"/>
                <a:cs typeface="Microsoft Sans Serif"/>
              </a:rPr>
              <a:t>22</a:t>
            </a:r>
            <a:r>
              <a:rPr dirty="0" sz="2200" spc="-5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de</a:t>
            </a:r>
            <a:r>
              <a:rPr dirty="0" sz="2200" spc="-45">
                <a:latin typeface="Microsoft Sans Serif"/>
                <a:cs typeface="Microsoft Sans Serif"/>
              </a:rPr>
              <a:t> </a:t>
            </a:r>
            <a:r>
              <a:rPr dirty="0" sz="2200" spc="-35">
                <a:latin typeface="Microsoft Sans Serif"/>
                <a:cs typeface="Microsoft Sans Serif"/>
              </a:rPr>
              <a:t>diciembre</a:t>
            </a:r>
            <a:r>
              <a:rPr dirty="0" sz="2200" spc="-4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de</a:t>
            </a:r>
            <a:r>
              <a:rPr dirty="0" sz="2200" spc="-45">
                <a:latin typeface="Microsoft Sans Serif"/>
                <a:cs typeface="Microsoft Sans Serif"/>
              </a:rPr>
              <a:t> </a:t>
            </a:r>
            <a:r>
              <a:rPr dirty="0" sz="2200" spc="45">
                <a:latin typeface="Microsoft Sans Serif"/>
                <a:cs typeface="Microsoft Sans Serif"/>
              </a:rPr>
              <a:t>2015.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59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5"/>
              <a:t>Primera</a:t>
            </a:r>
            <a:r>
              <a:rPr dirty="0" spc="-120"/>
              <a:t> fecha</a:t>
            </a:r>
            <a:r>
              <a:rPr dirty="0" spc="-125"/>
              <a:t> </a:t>
            </a:r>
            <a:r>
              <a:rPr dirty="0"/>
              <a:t>de</a:t>
            </a:r>
            <a:r>
              <a:rPr dirty="0" spc="-120"/>
              <a:t> </a:t>
            </a:r>
            <a:r>
              <a:rPr dirty="0" spc="-45"/>
              <a:t>aterrizaje</a:t>
            </a:r>
            <a:r>
              <a:rPr dirty="0" spc="-125"/>
              <a:t> </a:t>
            </a:r>
            <a:r>
              <a:rPr dirty="0"/>
              <a:t>en</a:t>
            </a:r>
            <a:r>
              <a:rPr dirty="0" spc="-125"/>
              <a:t> </a:t>
            </a:r>
            <a:r>
              <a:rPr dirty="0"/>
              <a:t>tierra</a:t>
            </a:r>
            <a:r>
              <a:rPr dirty="0" spc="-130"/>
              <a:t> </a:t>
            </a:r>
            <a:r>
              <a:rPr dirty="0" spc="-65"/>
              <a:t>exitosa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4044" y="1789048"/>
            <a:ext cx="7287641" cy="2086228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18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02258" y="4835778"/>
            <a:ext cx="949833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Esta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imagen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enumera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nombres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propulsores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han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aterrizado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con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éxito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un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barco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tripulado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tenían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una </a:t>
            </a:r>
            <a:r>
              <a:rPr dirty="0" sz="2200" spc="-140">
                <a:solidFill>
                  <a:srgbClr val="292929"/>
                </a:solidFill>
                <a:latin typeface="Microsoft Sans Serif"/>
                <a:cs typeface="Microsoft Sans Serif"/>
              </a:rPr>
              <a:t>masa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carga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útil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superior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4000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pero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inferior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208864"/>
            <a:ext cx="9290685" cy="1097280"/>
          </a:xfrm>
          <a:prstGeom prst="rect"/>
        </p:spPr>
        <p:txBody>
          <a:bodyPr wrap="square" lIns="0" tIns="75565" rIns="0" bIns="0" rtlCol="0" vert="horz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dirty="0" spc="-40"/>
              <a:t>Aterrizaje</a:t>
            </a:r>
            <a:r>
              <a:rPr dirty="0" spc="-130"/>
              <a:t> </a:t>
            </a:r>
            <a:r>
              <a:rPr dirty="0" spc="-20"/>
              <a:t>exitoso</a:t>
            </a:r>
            <a:r>
              <a:rPr dirty="0" spc="-125"/>
              <a:t> </a:t>
            </a:r>
            <a:r>
              <a:rPr dirty="0"/>
              <a:t>de</a:t>
            </a:r>
            <a:r>
              <a:rPr dirty="0" spc="-130"/>
              <a:t> </a:t>
            </a:r>
            <a:r>
              <a:rPr dirty="0" spc="-80"/>
              <a:t>barcos</a:t>
            </a:r>
            <a:r>
              <a:rPr dirty="0" spc="-114"/>
              <a:t> </a:t>
            </a:r>
            <a:r>
              <a:rPr dirty="0"/>
              <a:t>no</a:t>
            </a:r>
            <a:r>
              <a:rPr dirty="0" spc="-125"/>
              <a:t> </a:t>
            </a:r>
            <a:r>
              <a:rPr dirty="0"/>
              <a:t>tripulados</a:t>
            </a:r>
            <a:r>
              <a:rPr dirty="0" spc="-114"/>
              <a:t> </a:t>
            </a:r>
            <a:r>
              <a:rPr dirty="0" spc="-50"/>
              <a:t>con </a:t>
            </a:r>
            <a:r>
              <a:rPr dirty="0" spc="-100"/>
              <a:t>carga</a:t>
            </a:r>
            <a:r>
              <a:rPr dirty="0" spc="5"/>
              <a:t> </a:t>
            </a:r>
            <a:r>
              <a:rPr dirty="0"/>
              <a:t>útil</a:t>
            </a:r>
            <a:r>
              <a:rPr dirty="0" spc="15"/>
              <a:t> </a:t>
            </a:r>
            <a:r>
              <a:rPr dirty="0"/>
              <a:t>entre</a:t>
            </a:r>
            <a:r>
              <a:rPr dirty="0" spc="10"/>
              <a:t> </a:t>
            </a:r>
            <a:r>
              <a:rPr dirty="0" spc="165"/>
              <a:t>4000</a:t>
            </a:r>
            <a:r>
              <a:rPr dirty="0" spc="30"/>
              <a:t> </a:t>
            </a:r>
            <a:r>
              <a:rPr dirty="0"/>
              <a:t>y</a:t>
            </a:r>
            <a:r>
              <a:rPr dirty="0" spc="10"/>
              <a:t> </a:t>
            </a:r>
            <a:r>
              <a:rPr dirty="0" spc="145"/>
              <a:t>6000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3200" y="1891029"/>
            <a:ext cx="9544050" cy="2123948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18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33932" y="4432757"/>
            <a:ext cx="93992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Esta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imagen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calcula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número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resultados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misión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exitosos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fallidos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565" rIns="0" bIns="0" rtlCol="0" vert="horz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dirty="0" spc="-100"/>
              <a:t>Número</a:t>
            </a:r>
            <a:r>
              <a:rPr dirty="0" spc="-85"/>
              <a:t> </a:t>
            </a:r>
            <a:r>
              <a:rPr dirty="0"/>
              <a:t>total</a:t>
            </a:r>
            <a:r>
              <a:rPr dirty="0" spc="-85"/>
              <a:t> </a:t>
            </a:r>
            <a:r>
              <a:rPr dirty="0"/>
              <a:t>de</a:t>
            </a:r>
            <a:r>
              <a:rPr dirty="0" spc="-85"/>
              <a:t> </a:t>
            </a:r>
            <a:r>
              <a:rPr dirty="0" spc="-55"/>
              <a:t>resultados</a:t>
            </a:r>
            <a:r>
              <a:rPr dirty="0" spc="-75"/>
              <a:t> </a:t>
            </a:r>
            <a:r>
              <a:rPr dirty="0"/>
              <a:t>de</a:t>
            </a:r>
            <a:r>
              <a:rPr dirty="0" spc="-85"/>
              <a:t> </a:t>
            </a:r>
            <a:r>
              <a:rPr dirty="0" spc="-35"/>
              <a:t>misión</a:t>
            </a:r>
            <a:r>
              <a:rPr dirty="0" spc="-90"/>
              <a:t> </a:t>
            </a:r>
            <a:r>
              <a:rPr dirty="0" spc="-60"/>
              <a:t>exitosos</a:t>
            </a:r>
            <a:r>
              <a:rPr dirty="0" spc="-90"/>
              <a:t> </a:t>
            </a:r>
            <a:r>
              <a:rPr dirty="0" spc="-50"/>
              <a:t>y </a:t>
            </a:r>
            <a:r>
              <a:rPr dirty="0" spc="-10"/>
              <a:t>fallidos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7217" y="1808733"/>
            <a:ext cx="7821168" cy="188620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18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853" rIns="0" bIns="0" rtlCol="0" vert="horz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dirty="0" spc="-60"/>
              <a:t>Introducción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906881" y="1409776"/>
            <a:ext cx="10131425" cy="52343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6350">
              <a:lnSpc>
                <a:spcPct val="100000"/>
              </a:lnSpc>
              <a:spcBef>
                <a:spcPts val="95"/>
              </a:spcBef>
            </a:pP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Con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fin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determinar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precio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lanzamientos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cohetes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fabricados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por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la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empresa</a:t>
            </a:r>
            <a:r>
              <a:rPr dirty="0" sz="22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dirty="0" sz="22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Y,</a:t>
            </a:r>
            <a:r>
              <a:rPr dirty="0" sz="22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hemos</a:t>
            </a:r>
            <a:r>
              <a:rPr dirty="0" sz="22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procedido</a:t>
            </a:r>
            <a:r>
              <a:rPr dirty="0" sz="22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usar</a:t>
            </a:r>
            <a:r>
              <a:rPr dirty="0" sz="22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un</a:t>
            </a:r>
            <a:r>
              <a:rPr dirty="0" sz="22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conjunto</a:t>
            </a:r>
            <a:r>
              <a:rPr dirty="0" sz="22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técnicas</a:t>
            </a:r>
            <a:r>
              <a:rPr dirty="0" sz="22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análisis</a:t>
            </a:r>
            <a:r>
              <a:rPr dirty="0" sz="22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de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datos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sobre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funcionamiento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cohetes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empresa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Xpace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de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Allon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Musk,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nuestra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principal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competidora</a:t>
            </a:r>
            <a:r>
              <a:rPr dirty="0" sz="22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dirty="0" sz="22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una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las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principales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empresas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en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el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sector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fabricación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aeroespacial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realización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28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servicios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transportes espaciales.</a:t>
            </a:r>
            <a:endParaRPr sz="2200">
              <a:latin typeface="Microsoft Sans Serif"/>
              <a:cs typeface="Microsoft Sans Serif"/>
            </a:endParaRPr>
          </a:p>
          <a:p>
            <a:pPr algn="just" marL="12700" marR="5080">
              <a:lnSpc>
                <a:spcPct val="100000"/>
              </a:lnSpc>
              <a:spcBef>
                <a:spcPts val="1410"/>
              </a:spcBef>
            </a:pP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dirty="0" sz="2200" spc="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dirty="0" sz="2200" spc="1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es</a:t>
            </a:r>
            <a:r>
              <a:rPr dirty="0" sz="220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un</a:t>
            </a:r>
            <a:r>
              <a:rPr dirty="0" sz="2200" spc="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cohete</a:t>
            </a:r>
            <a:r>
              <a:rPr dirty="0" sz="2200" spc="1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dirty="0" sz="2200" spc="1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permite</a:t>
            </a:r>
            <a:r>
              <a:rPr dirty="0" sz="2200" spc="1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su</a:t>
            </a:r>
            <a:r>
              <a:rPr dirty="0" sz="2200" spc="1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reutilización</a:t>
            </a:r>
            <a:r>
              <a:rPr dirty="0" sz="2200" spc="1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y,</a:t>
            </a:r>
            <a:r>
              <a:rPr dirty="0" sz="220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como</a:t>
            </a:r>
            <a:r>
              <a:rPr dirty="0" sz="220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consecuencia,</a:t>
            </a:r>
            <a:r>
              <a:rPr dirty="0" sz="2200" spc="1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una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reducción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costes</a:t>
            </a:r>
            <a:r>
              <a:rPr dirty="0" sz="2200" spc="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dirty="0" sz="2200" spc="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un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abaratamiento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precios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posibles</a:t>
            </a:r>
            <a:r>
              <a:rPr dirty="0" sz="2200" spc="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clientes,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por</a:t>
            </a:r>
            <a:r>
              <a:rPr dirty="0" sz="2200" spc="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lo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dirty="0" sz="2200" spc="4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4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objetivo</a:t>
            </a:r>
            <a:r>
              <a:rPr dirty="0" sz="2200" spc="4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4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este</a:t>
            </a:r>
            <a:r>
              <a:rPr dirty="0" sz="2200" spc="43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estudio</a:t>
            </a:r>
            <a:r>
              <a:rPr dirty="0" sz="2200" spc="4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ha</a:t>
            </a:r>
            <a:r>
              <a:rPr dirty="0" sz="2200" spc="4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sido</a:t>
            </a:r>
            <a:r>
              <a:rPr dirty="0" sz="2200" spc="4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analizar</a:t>
            </a:r>
            <a:r>
              <a:rPr dirty="0" sz="2200" spc="4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200" spc="4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datos</a:t>
            </a:r>
            <a:r>
              <a:rPr dirty="0" sz="2200" spc="4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dirty="0" sz="2200" spc="4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proporciona</a:t>
            </a:r>
            <a:r>
              <a:rPr dirty="0" sz="2200" spc="409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el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funcionamiento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este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cohete,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como,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por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ejemplo,</a:t>
            </a:r>
            <a:r>
              <a:rPr dirty="0" sz="2200" spc="4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número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vuelto(</a:t>
            </a:r>
            <a:r>
              <a:rPr dirty="0" sz="2200" spc="-105" b="1">
                <a:solidFill>
                  <a:srgbClr val="FF0000"/>
                </a:solidFill>
                <a:latin typeface="Arial"/>
                <a:cs typeface="Arial"/>
              </a:rPr>
              <a:t>FlightNumber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),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5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sitio</a:t>
            </a:r>
            <a:r>
              <a:rPr dirty="0" sz="2200" spc="5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5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lanzamiento(</a:t>
            </a:r>
            <a:r>
              <a:rPr dirty="0" sz="2200" spc="-100" b="1">
                <a:solidFill>
                  <a:srgbClr val="FF0000"/>
                </a:solidFill>
                <a:latin typeface="Arial"/>
                <a:cs typeface="Arial"/>
              </a:rPr>
              <a:t>LaunchSite</a:t>
            </a:r>
            <a:r>
              <a:rPr dirty="0" sz="2200" spc="-100">
                <a:latin typeface="Microsoft Sans Serif"/>
                <a:cs typeface="Microsoft Sans Serif"/>
              </a:rPr>
              <a:t>),</a:t>
            </a:r>
            <a:r>
              <a:rPr dirty="0" sz="2200" spc="509"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5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tipo</a:t>
            </a:r>
            <a:r>
              <a:rPr dirty="0" sz="2200" spc="5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5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orbita(</a:t>
            </a:r>
            <a:r>
              <a:rPr dirty="0" sz="2200" spc="-25" b="1">
                <a:solidFill>
                  <a:srgbClr val="FF0000"/>
                </a:solidFill>
                <a:latin typeface="Arial"/>
                <a:cs typeface="Arial"/>
              </a:rPr>
              <a:t>Orbit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),</a:t>
            </a:r>
            <a:r>
              <a:rPr dirty="0" sz="2200" spc="5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5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42424"/>
                </a:solidFill>
                <a:latin typeface="Roboto"/>
                <a:cs typeface="Roboto"/>
              </a:rPr>
              <a:t>masa</a:t>
            </a:r>
            <a:r>
              <a:rPr dirty="0" sz="2200" spc="15">
                <a:solidFill>
                  <a:srgbClr val="242424"/>
                </a:solidFill>
                <a:latin typeface="Roboto"/>
                <a:cs typeface="Roboto"/>
              </a:rPr>
              <a:t>  </a:t>
            </a:r>
            <a:r>
              <a:rPr dirty="0" sz="2200">
                <a:solidFill>
                  <a:srgbClr val="242424"/>
                </a:solidFill>
                <a:latin typeface="Roboto"/>
                <a:cs typeface="Roboto"/>
              </a:rPr>
              <a:t>de  </a:t>
            </a:r>
            <a:r>
              <a:rPr dirty="0" sz="2200" spc="-10">
                <a:solidFill>
                  <a:srgbClr val="242424"/>
                </a:solidFill>
                <a:latin typeface="Roboto"/>
                <a:cs typeface="Roboto"/>
              </a:rPr>
              <a:t>carga </a:t>
            </a:r>
            <a:r>
              <a:rPr dirty="0" sz="2200" spc="-145">
                <a:solidFill>
                  <a:srgbClr val="242424"/>
                </a:solidFill>
                <a:latin typeface="Roboto"/>
                <a:cs typeface="Roboto"/>
              </a:rPr>
              <a:t>útil</a:t>
            </a:r>
            <a:r>
              <a:rPr dirty="0" sz="2200" spc="-145">
                <a:latin typeface="Microsoft Sans Serif"/>
                <a:cs typeface="Microsoft Sans Serif"/>
              </a:rPr>
              <a:t>(</a:t>
            </a:r>
            <a:r>
              <a:rPr dirty="0" sz="2200" spc="-145" b="1">
                <a:solidFill>
                  <a:srgbClr val="FF0000"/>
                </a:solidFill>
                <a:latin typeface="Arial"/>
                <a:cs typeface="Arial"/>
              </a:rPr>
              <a:t>PayloadMass</a:t>
            </a:r>
            <a:r>
              <a:rPr dirty="0" sz="2200" spc="-145">
                <a:solidFill>
                  <a:srgbClr val="242424"/>
                </a:solidFill>
                <a:latin typeface="Microsoft Sans Serif"/>
                <a:cs typeface="Microsoft Sans Serif"/>
              </a:rPr>
              <a:t>)</a:t>
            </a:r>
            <a:r>
              <a:rPr dirty="0" sz="2200" spc="-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 el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número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aterrizaje</a:t>
            </a:r>
            <a:r>
              <a:rPr dirty="0" sz="22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exitoso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o </a:t>
            </a:r>
            <a:r>
              <a:rPr dirty="0" sz="2200" spc="-135">
                <a:solidFill>
                  <a:srgbClr val="292929"/>
                </a:solidFill>
                <a:latin typeface="Microsoft Sans Serif"/>
                <a:cs typeface="Microsoft Sans Serif"/>
              </a:rPr>
              <a:t>fracasados(</a:t>
            </a:r>
            <a:r>
              <a:rPr dirty="0" sz="2200" spc="-135" b="1">
                <a:solidFill>
                  <a:srgbClr val="FF0000"/>
                </a:solidFill>
                <a:latin typeface="Arial"/>
                <a:cs typeface="Arial"/>
              </a:rPr>
              <a:t>landing_Outcomes</a:t>
            </a:r>
            <a:r>
              <a:rPr dirty="0" sz="2200" spc="-135">
                <a:latin typeface="Trebuchet MS"/>
                <a:cs typeface="Trebuchet MS"/>
              </a:rPr>
              <a:t>)</a:t>
            </a:r>
            <a:r>
              <a:rPr dirty="0" sz="2200" spc="-135">
                <a:latin typeface="Microsoft Sans Serif"/>
                <a:cs typeface="Microsoft Sans Serif"/>
              </a:rPr>
              <a:t>,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punto,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este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último,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esencial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para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predecir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si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un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vuelo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va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aterrizar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con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éxito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con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ello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permitir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reutilización,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posterior,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del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cohete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determinar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costo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del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lanzamiento.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30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803654" y="5645302"/>
            <a:ext cx="923163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215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imagen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arriba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75">
                <a:solidFill>
                  <a:srgbClr val="292929"/>
                </a:solidFill>
                <a:latin typeface="Microsoft Sans Serif"/>
                <a:cs typeface="Microsoft Sans Serif"/>
              </a:rPr>
              <a:t>se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muestra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12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propulsores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0">
                <a:solidFill>
                  <a:srgbClr val="292929"/>
                </a:solidFill>
                <a:latin typeface="Microsoft Sans Serif"/>
                <a:cs typeface="Microsoft Sans Serif"/>
              </a:rPr>
              <a:t>han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transportado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masa </a:t>
            </a:r>
            <a:r>
              <a:rPr dirty="0" sz="2200" spc="-160">
                <a:solidFill>
                  <a:srgbClr val="292929"/>
                </a:solidFill>
                <a:latin typeface="Microsoft Sans Serif"/>
                <a:cs typeface="Microsoft Sans Serif"/>
              </a:rPr>
              <a:t>máxima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5">
                <a:solidFill>
                  <a:srgbClr val="292929"/>
                </a:solidFill>
                <a:latin typeface="Microsoft Sans Serif"/>
                <a:cs typeface="Microsoft Sans Serif"/>
              </a:rPr>
              <a:t>carga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útil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15600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90449" rIns="0" bIns="0" rtlCol="0" vert="horz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1430"/>
              </a:spcBef>
            </a:pPr>
            <a:r>
              <a:rPr dirty="0" spc="-60"/>
              <a:t>Los</a:t>
            </a:r>
            <a:r>
              <a:rPr dirty="0" spc="-165"/>
              <a:t> </a:t>
            </a:r>
            <a:r>
              <a:rPr dirty="0" spc="-45"/>
              <a:t>propulsores</a:t>
            </a:r>
            <a:r>
              <a:rPr dirty="0" spc="-145"/>
              <a:t> </a:t>
            </a:r>
            <a:r>
              <a:rPr dirty="0"/>
              <a:t>que</a:t>
            </a:r>
            <a:r>
              <a:rPr dirty="0" spc="-150"/>
              <a:t> </a:t>
            </a:r>
            <a:r>
              <a:rPr dirty="0" spc="-30"/>
              <a:t>transportaron</a:t>
            </a:r>
            <a:r>
              <a:rPr dirty="0" spc="-160"/>
              <a:t> </a:t>
            </a:r>
            <a:r>
              <a:rPr dirty="0" spc="-65"/>
              <a:t>una</a:t>
            </a:r>
            <a:r>
              <a:rPr dirty="0" spc="-165"/>
              <a:t> </a:t>
            </a:r>
            <a:r>
              <a:rPr dirty="0" spc="-95"/>
              <a:t>carga</a:t>
            </a:r>
            <a:r>
              <a:rPr dirty="0" spc="-145"/>
              <a:t> </a:t>
            </a:r>
            <a:r>
              <a:rPr dirty="0" spc="-20"/>
              <a:t>útil </a:t>
            </a:r>
            <a:r>
              <a:rPr dirty="0" spc="-155"/>
              <a:t>máxima</a:t>
            </a:r>
            <a:r>
              <a:rPr dirty="0" spc="-85"/>
              <a:t> </a:t>
            </a:r>
            <a:r>
              <a:rPr dirty="0" spc="-55"/>
              <a:t>(Payload)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1678051"/>
            <a:ext cx="6970903" cy="353618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43762" y="5337454"/>
            <a:ext cx="858329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imagen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presenta 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2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versiones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del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tuvieron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un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récord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de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lanzamiento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año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59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45"/>
              <a:t>Récords</a:t>
            </a:r>
            <a:r>
              <a:rPr dirty="0" spc="-105"/>
              <a:t> </a:t>
            </a:r>
            <a:r>
              <a:rPr dirty="0"/>
              <a:t>de</a:t>
            </a:r>
            <a:r>
              <a:rPr dirty="0" spc="-114"/>
              <a:t> </a:t>
            </a:r>
            <a:r>
              <a:rPr dirty="0" spc="-70"/>
              <a:t>lanzamiento</a:t>
            </a:r>
            <a:r>
              <a:rPr dirty="0" spc="-100"/>
              <a:t> </a:t>
            </a:r>
            <a:r>
              <a:rPr dirty="0" spc="145"/>
              <a:t>2015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2604642"/>
            <a:ext cx="9503664" cy="1741677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31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33932" y="4633036"/>
            <a:ext cx="9589770" cy="1031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imagen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nos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indica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entre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04-06-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20-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se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han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producido</a:t>
            </a:r>
            <a:r>
              <a:rPr dirty="0" sz="2200" spc="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un</a:t>
            </a:r>
            <a:r>
              <a:rPr dirty="0" sz="220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dirty="0" sz="2200" spc="1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dirty="0" sz="2200" spc="1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fallos</a:t>
            </a:r>
            <a:r>
              <a:rPr dirty="0" sz="220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cohetes</a:t>
            </a:r>
            <a:r>
              <a:rPr dirty="0" sz="220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dirty="0" sz="220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tripulados</a:t>
            </a:r>
            <a:r>
              <a:rPr dirty="0" sz="2200" spc="1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dirty="0" sz="220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dirty="0" sz="2200" spc="1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exitos</a:t>
            </a:r>
            <a:r>
              <a:rPr dirty="0" sz="220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1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cohetes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Plataforma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tierra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208864"/>
            <a:ext cx="9180195" cy="1097280"/>
          </a:xfrm>
          <a:prstGeom prst="rect"/>
        </p:spPr>
        <p:txBody>
          <a:bodyPr wrap="square" lIns="0" tIns="75565" rIns="0" bIns="0" rtlCol="0" vert="horz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dirty="0" spc="-125"/>
              <a:t>Resultados</a:t>
            </a:r>
            <a:r>
              <a:rPr dirty="0" spc="-114"/>
              <a:t> </a:t>
            </a:r>
            <a:r>
              <a:rPr dirty="0"/>
              <a:t>de</a:t>
            </a:r>
            <a:r>
              <a:rPr dirty="0" spc="-120"/>
              <a:t> </a:t>
            </a:r>
            <a:r>
              <a:rPr dirty="0" spc="-45"/>
              <a:t>aterrizaje</a:t>
            </a:r>
            <a:r>
              <a:rPr dirty="0" spc="-125"/>
              <a:t> </a:t>
            </a:r>
            <a:r>
              <a:rPr dirty="0"/>
              <a:t>de</a:t>
            </a:r>
            <a:r>
              <a:rPr dirty="0" spc="-125"/>
              <a:t> </a:t>
            </a:r>
            <a:r>
              <a:rPr dirty="0" spc="-85"/>
              <a:t>clasificación</a:t>
            </a:r>
            <a:r>
              <a:rPr dirty="0" spc="-114"/>
              <a:t> </a:t>
            </a:r>
            <a:r>
              <a:rPr dirty="0" spc="-10"/>
              <a:t>entre </a:t>
            </a:r>
            <a:r>
              <a:rPr dirty="0" spc="125"/>
              <a:t>2010-</a:t>
            </a:r>
            <a:r>
              <a:rPr dirty="0" spc="100"/>
              <a:t>06-</a:t>
            </a:r>
            <a:r>
              <a:rPr dirty="0" spc="165"/>
              <a:t>04</a:t>
            </a:r>
            <a:r>
              <a:rPr dirty="0" spc="120"/>
              <a:t> </a:t>
            </a:r>
            <a:r>
              <a:rPr dirty="0"/>
              <a:t>y</a:t>
            </a:r>
            <a:r>
              <a:rPr dirty="0" spc="70"/>
              <a:t> </a:t>
            </a:r>
            <a:r>
              <a:rPr dirty="0" spc="125"/>
              <a:t>2017-</a:t>
            </a:r>
            <a:r>
              <a:rPr dirty="0" spc="105"/>
              <a:t>03-</a:t>
            </a:r>
            <a:r>
              <a:rPr dirty="0" spc="135"/>
              <a:t>20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6789" y="1603121"/>
            <a:ext cx="10018395" cy="2722245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31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797966" y="2529687"/>
            <a:ext cx="6750684" cy="462280"/>
          </a:xfrm>
          <a:custGeom>
            <a:avLst/>
            <a:gdLst/>
            <a:ahLst/>
            <a:cxnLst/>
            <a:rect l="l" t="t" r="r" b="b"/>
            <a:pathLst>
              <a:path w="6750684" h="462280">
                <a:moveTo>
                  <a:pt x="6750558" y="0"/>
                </a:moveTo>
                <a:lnTo>
                  <a:pt x="0" y="0"/>
                </a:lnTo>
                <a:lnTo>
                  <a:pt x="0" y="461670"/>
                </a:lnTo>
                <a:lnTo>
                  <a:pt x="6750558" y="461670"/>
                </a:lnTo>
                <a:lnTo>
                  <a:pt x="6750558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6706" y="2545207"/>
            <a:ext cx="65290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FFFFFF"/>
                </a:solidFill>
              </a:rPr>
              <a:t>Análisis</a:t>
            </a:r>
            <a:r>
              <a:rPr dirty="0" sz="2400" spc="-75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de</a:t>
            </a:r>
            <a:r>
              <a:rPr dirty="0" sz="2400" spc="-65">
                <a:solidFill>
                  <a:srgbClr val="FFFFFF"/>
                </a:solidFill>
              </a:rPr>
              <a:t> </a:t>
            </a:r>
            <a:r>
              <a:rPr dirty="0" sz="2400" spc="-45">
                <a:solidFill>
                  <a:srgbClr val="FFFFFF"/>
                </a:solidFill>
              </a:rPr>
              <a:t>proximidades</a:t>
            </a:r>
            <a:r>
              <a:rPr dirty="0" sz="2400" spc="-85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de</a:t>
            </a:r>
            <a:r>
              <a:rPr dirty="0" sz="2400" spc="-70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sitios</a:t>
            </a:r>
            <a:r>
              <a:rPr dirty="0" sz="2400" spc="-65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de</a:t>
            </a:r>
            <a:r>
              <a:rPr dirty="0" sz="2400" spc="-65">
                <a:solidFill>
                  <a:srgbClr val="FFFFFF"/>
                </a:solidFill>
              </a:rPr>
              <a:t> </a:t>
            </a:r>
            <a:r>
              <a:rPr dirty="0" sz="2400" spc="-40">
                <a:solidFill>
                  <a:srgbClr val="FFFFFF"/>
                </a:solidFill>
              </a:rPr>
              <a:t>lanzamiento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34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514094" y="5762040"/>
            <a:ext cx="9027160" cy="629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375"/>
              </a:lnSpc>
              <a:spcBef>
                <a:spcPts val="95"/>
              </a:spcBef>
              <a:tabLst>
                <a:tab pos="438784" algn="l"/>
                <a:tab pos="772795" algn="l"/>
                <a:tab pos="1767839" algn="l"/>
                <a:tab pos="2974975" algn="l"/>
                <a:tab pos="4299585" algn="l"/>
                <a:tab pos="5526405" algn="l"/>
                <a:tab pos="6105525" algn="l"/>
                <a:tab pos="7616190" algn="l"/>
                <a:tab pos="8688070" algn="l"/>
              </a:tabLst>
            </a:pP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imagen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aparecen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indicados,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mediante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tres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marcadores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“Circle”,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las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ts val="2375"/>
              </a:lnSpc>
            </a:pP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ubicaciones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lugares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donde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tienen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lugar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lanzamientos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59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80">
                <a:solidFill>
                  <a:srgbClr val="005392"/>
                </a:solidFill>
              </a:rPr>
              <a:t>Ubicaciones</a:t>
            </a:r>
            <a:r>
              <a:rPr dirty="0" spc="-60">
                <a:solidFill>
                  <a:srgbClr val="005392"/>
                </a:solidFill>
              </a:rPr>
              <a:t> </a:t>
            </a:r>
            <a:r>
              <a:rPr dirty="0" spc="-190">
                <a:solidFill>
                  <a:srgbClr val="005392"/>
                </a:solidFill>
              </a:rPr>
              <a:t>de</a:t>
            </a:r>
            <a:r>
              <a:rPr dirty="0" spc="-105">
                <a:solidFill>
                  <a:srgbClr val="005392"/>
                </a:solidFill>
              </a:rPr>
              <a:t> </a:t>
            </a:r>
            <a:r>
              <a:rPr dirty="0" spc="-175">
                <a:solidFill>
                  <a:srgbClr val="005392"/>
                </a:solidFill>
              </a:rPr>
              <a:t>los</a:t>
            </a:r>
            <a:r>
              <a:rPr dirty="0" spc="-110">
                <a:solidFill>
                  <a:srgbClr val="005392"/>
                </a:solidFill>
              </a:rPr>
              <a:t> </a:t>
            </a:r>
            <a:r>
              <a:rPr dirty="0" spc="-160">
                <a:solidFill>
                  <a:srgbClr val="005392"/>
                </a:solidFill>
              </a:rPr>
              <a:t>sitios</a:t>
            </a:r>
            <a:r>
              <a:rPr dirty="0" spc="-110">
                <a:solidFill>
                  <a:srgbClr val="005392"/>
                </a:solidFill>
              </a:rPr>
              <a:t> </a:t>
            </a:r>
            <a:r>
              <a:rPr dirty="0" spc="-190">
                <a:solidFill>
                  <a:srgbClr val="005392"/>
                </a:solidFill>
              </a:rPr>
              <a:t>de</a:t>
            </a:r>
            <a:r>
              <a:rPr dirty="0" spc="-105">
                <a:solidFill>
                  <a:srgbClr val="005392"/>
                </a:solidFill>
              </a:rPr>
              <a:t> </a:t>
            </a:r>
            <a:r>
              <a:rPr dirty="0" spc="-185">
                <a:solidFill>
                  <a:srgbClr val="005392"/>
                </a:solidFill>
              </a:rPr>
              <a:t>lanzamiento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5060" y="1648967"/>
            <a:ext cx="7282434" cy="385952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454" y="2173477"/>
            <a:ext cx="1781429" cy="218147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48977" y="3818254"/>
            <a:ext cx="2119503" cy="157111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35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660385" y="1866392"/>
            <a:ext cx="4064000" cy="136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4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mapa</a:t>
            </a:r>
            <a:r>
              <a:rPr dirty="0" sz="2200" spc="43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4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4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imagen</a:t>
            </a:r>
            <a:r>
              <a:rPr dirty="0" sz="2200" spc="4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superior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nos</a:t>
            </a:r>
            <a:r>
              <a:rPr dirty="0" sz="2200" spc="320">
                <a:solidFill>
                  <a:srgbClr val="292929"/>
                </a:solidFill>
                <a:latin typeface="Microsoft Sans Serif"/>
                <a:cs typeface="Microsoft Sans Serif"/>
              </a:rPr>
              <a:t> 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indica</a:t>
            </a:r>
            <a:r>
              <a:rPr dirty="0" sz="2200" spc="320">
                <a:solidFill>
                  <a:srgbClr val="292929"/>
                </a:solidFill>
                <a:latin typeface="Microsoft Sans Serif"/>
                <a:cs typeface="Microsoft Sans Serif"/>
              </a:rPr>
              <a:t> 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325">
                <a:solidFill>
                  <a:srgbClr val="292929"/>
                </a:solidFill>
                <a:latin typeface="Microsoft Sans Serif"/>
                <a:cs typeface="Microsoft Sans Serif"/>
              </a:rPr>
              <a:t> 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número</a:t>
            </a:r>
            <a:r>
              <a:rPr dirty="0" sz="2200" spc="320">
                <a:solidFill>
                  <a:srgbClr val="292929"/>
                </a:solidFill>
                <a:latin typeface="Microsoft Sans Serif"/>
                <a:cs typeface="Microsoft Sans Serif"/>
              </a:rPr>
              <a:t>  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de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lanzamientos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cada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uno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los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sitios</a:t>
            </a:r>
            <a:r>
              <a:rPr dirty="0" sz="2200" spc="36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donde</a:t>
            </a:r>
            <a:r>
              <a:rPr dirty="0" sz="2200" spc="36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sean</a:t>
            </a:r>
            <a:r>
              <a:rPr dirty="0" sz="2200" spc="365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producido.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660385" y="3207766"/>
            <a:ext cx="254000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346200" algn="l"/>
                <a:tab pos="1411605" algn="l"/>
                <a:tab pos="2237740" algn="l"/>
              </a:tabLst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Mientras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	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en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imagenes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inferiores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304780" y="3207766"/>
            <a:ext cx="141668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49554">
              <a:lnSpc>
                <a:spcPct val="100000"/>
              </a:lnSpc>
              <a:spcBef>
                <a:spcPts val="95"/>
              </a:spcBef>
              <a:tabLst>
                <a:tab pos="641985" algn="l"/>
                <a:tab pos="968375" algn="l"/>
              </a:tabLst>
            </a:pP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las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	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dos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nos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indica,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660385" y="3878021"/>
            <a:ext cx="4063365" cy="1367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mediante</a:t>
            </a:r>
            <a:r>
              <a:rPr dirty="0" sz="2200" spc="2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iconos</a:t>
            </a:r>
            <a:r>
              <a:rPr dirty="0" sz="2200" spc="2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2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color</a:t>
            </a:r>
            <a:r>
              <a:rPr dirty="0" sz="2200" spc="2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00AF50"/>
                </a:solidFill>
                <a:latin typeface="Microsoft Sans Serif"/>
                <a:cs typeface="Microsoft Sans Serif"/>
              </a:rPr>
              <a:t>verde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,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200" spc="290">
                <a:solidFill>
                  <a:srgbClr val="292929"/>
                </a:solidFill>
                <a:latin typeface="Microsoft Sans Serif"/>
                <a:cs typeface="Microsoft Sans Serif"/>
              </a:rPr>
              <a:t> 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lanzamientos</a:t>
            </a:r>
            <a:r>
              <a:rPr dirty="0" sz="2200" spc="290">
                <a:solidFill>
                  <a:srgbClr val="292929"/>
                </a:solidFill>
                <a:latin typeface="Microsoft Sans Serif"/>
                <a:cs typeface="Microsoft Sans Serif"/>
              </a:rPr>
              <a:t> 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dirty="0" sz="2200" spc="290">
                <a:solidFill>
                  <a:srgbClr val="292929"/>
                </a:solidFill>
                <a:latin typeface="Microsoft Sans Serif"/>
                <a:cs typeface="Microsoft Sans Serif"/>
              </a:rPr>
              <a:t>   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sean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realizado</a:t>
            </a:r>
            <a:r>
              <a:rPr dirty="0" sz="2200" spc="3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con</a:t>
            </a:r>
            <a:r>
              <a:rPr dirty="0" sz="2200" spc="3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éxito,</a:t>
            </a:r>
            <a:r>
              <a:rPr dirty="0" sz="2200" spc="3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dirty="0" sz="2200" spc="3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FF0000"/>
                </a:solidFill>
                <a:latin typeface="Microsoft Sans Serif"/>
                <a:cs typeface="Microsoft Sans Serif"/>
              </a:rPr>
              <a:t>rojos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dirty="0" sz="2200" spc="3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los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fallidos.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59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20"/>
              <a:t>Ubicación</a:t>
            </a:r>
            <a:r>
              <a:rPr dirty="0" spc="-105"/>
              <a:t> </a:t>
            </a:r>
            <a:r>
              <a:rPr dirty="0"/>
              <a:t>de</a:t>
            </a:r>
            <a:r>
              <a:rPr dirty="0" spc="-105"/>
              <a:t> </a:t>
            </a:r>
            <a:r>
              <a:rPr dirty="0"/>
              <a:t>los</a:t>
            </a:r>
            <a:r>
              <a:rPr dirty="0" spc="-105"/>
              <a:t> </a:t>
            </a:r>
            <a:r>
              <a:rPr dirty="0" spc="-85"/>
              <a:t>lanzamientos</a:t>
            </a:r>
            <a:r>
              <a:rPr dirty="0" spc="-90"/>
              <a:t> </a:t>
            </a:r>
            <a:r>
              <a:rPr dirty="0" spc="-40"/>
              <a:t>existosos/fallidos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975" y="1441196"/>
            <a:ext cx="6301867" cy="267665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2896" y="4386503"/>
            <a:ext cx="3081147" cy="1764906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252" y="4206214"/>
            <a:ext cx="2610231" cy="202907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43762" y="5014721"/>
            <a:ext cx="9690100" cy="126555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algn="just" marL="12700" marR="5080">
              <a:lnSpc>
                <a:spcPts val="2380"/>
              </a:lnSpc>
              <a:spcBef>
                <a:spcPts val="390"/>
              </a:spcBef>
            </a:pP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Las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dos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imágenes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nos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muestran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distancia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entre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un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sitio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lanzamiento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y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sus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proximidades.</a:t>
            </a:r>
            <a:r>
              <a:rPr dirty="0" sz="2200" spc="409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Así</a:t>
            </a:r>
            <a:r>
              <a:rPr dirty="0" sz="2200" spc="409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podemos</a:t>
            </a:r>
            <a:r>
              <a:rPr dirty="0" sz="2200" spc="4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ver,</a:t>
            </a:r>
            <a:r>
              <a:rPr dirty="0" sz="2200" spc="4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409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4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imagen</a:t>
            </a:r>
            <a:r>
              <a:rPr dirty="0" sz="2200" spc="4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4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409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izquierda</a:t>
            </a:r>
            <a:r>
              <a:rPr dirty="0" sz="2200" spc="4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dirty="0" sz="2200" spc="4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4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sitio</a:t>
            </a:r>
            <a:r>
              <a:rPr dirty="0" sz="2200" spc="409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de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lanzamiento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10" b="1">
                <a:latin typeface="Arial"/>
                <a:cs typeface="Arial"/>
              </a:rPr>
              <a:t>VAFB</a:t>
            </a:r>
            <a:r>
              <a:rPr dirty="0" sz="2200" spc="55" b="1">
                <a:latin typeface="Arial"/>
                <a:cs typeface="Arial"/>
              </a:rPr>
              <a:t> </a:t>
            </a:r>
            <a:r>
              <a:rPr dirty="0" sz="2200" spc="-260" b="1">
                <a:latin typeface="Arial"/>
                <a:cs typeface="Arial"/>
              </a:rPr>
              <a:t>SLC-</a:t>
            </a:r>
            <a:r>
              <a:rPr dirty="0" sz="2200" b="1">
                <a:latin typeface="Arial"/>
                <a:cs typeface="Arial"/>
              </a:rPr>
              <a:t>4E</a:t>
            </a:r>
            <a:r>
              <a:rPr dirty="0" sz="2200" spc="-30" b="1">
                <a:latin typeface="Arial"/>
                <a:cs typeface="Arial"/>
              </a:rPr>
              <a:t> 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está</a:t>
            </a:r>
            <a:r>
              <a:rPr dirty="0" sz="22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12,62</a:t>
            </a:r>
            <a:r>
              <a:rPr dirty="0" sz="22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kilomentros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ciudad</a:t>
            </a:r>
            <a:r>
              <a:rPr dirty="0" sz="22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Lompoc,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y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8,85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kilomentros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latin typeface="Microsoft Sans Serif"/>
                <a:cs typeface="Microsoft Sans Serif"/>
              </a:rPr>
              <a:t>Vandenberg</a:t>
            </a:r>
            <a:r>
              <a:rPr dirty="0" sz="2200" spc="-15">
                <a:latin typeface="Microsoft Sans Serif"/>
                <a:cs typeface="Microsoft Sans Serif"/>
              </a:rPr>
              <a:t> </a:t>
            </a:r>
            <a:r>
              <a:rPr dirty="0" sz="2200" spc="-135">
                <a:latin typeface="Microsoft Sans Serif"/>
                <a:cs typeface="Microsoft Sans Serif"/>
              </a:rPr>
              <a:t>Space</a:t>
            </a:r>
            <a:r>
              <a:rPr dirty="0" sz="2200" spc="-10">
                <a:latin typeface="Microsoft Sans Serif"/>
                <a:cs typeface="Microsoft Sans Serif"/>
              </a:rPr>
              <a:t> </a:t>
            </a:r>
            <a:r>
              <a:rPr dirty="0" sz="2200" spc="-70">
                <a:latin typeface="Microsoft Sans Serif"/>
                <a:cs typeface="Microsoft Sans Serif"/>
              </a:rPr>
              <a:t>Force</a:t>
            </a:r>
            <a:r>
              <a:rPr dirty="0" sz="2200">
                <a:latin typeface="Microsoft Sans Serif"/>
                <a:cs typeface="Microsoft Sans Serif"/>
              </a:rPr>
              <a:t> </a:t>
            </a:r>
            <a:r>
              <a:rPr dirty="0" sz="2200" spc="-10">
                <a:latin typeface="Microsoft Sans Serif"/>
                <a:cs typeface="Microsoft Sans Serif"/>
              </a:rPr>
              <a:t>Base.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208864"/>
            <a:ext cx="9216390" cy="1097280"/>
          </a:xfrm>
          <a:prstGeom prst="rect"/>
        </p:spPr>
        <p:txBody>
          <a:bodyPr wrap="square" lIns="0" tIns="75565" rIns="0" bIns="0" rtlCol="0" vert="horz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dirty="0" spc="-90">
                <a:solidFill>
                  <a:srgbClr val="0947CA"/>
                </a:solidFill>
              </a:rPr>
              <a:t>Distancias</a:t>
            </a:r>
            <a:r>
              <a:rPr dirty="0" spc="-75">
                <a:solidFill>
                  <a:srgbClr val="0947CA"/>
                </a:solidFill>
              </a:rPr>
              <a:t> </a:t>
            </a:r>
            <a:r>
              <a:rPr dirty="0">
                <a:solidFill>
                  <a:srgbClr val="0947CA"/>
                </a:solidFill>
              </a:rPr>
              <a:t>entre</a:t>
            </a:r>
            <a:r>
              <a:rPr dirty="0" spc="-85">
                <a:solidFill>
                  <a:srgbClr val="0947CA"/>
                </a:solidFill>
              </a:rPr>
              <a:t> </a:t>
            </a:r>
            <a:r>
              <a:rPr dirty="0">
                <a:solidFill>
                  <a:srgbClr val="0947CA"/>
                </a:solidFill>
              </a:rPr>
              <a:t>un</a:t>
            </a:r>
            <a:r>
              <a:rPr dirty="0" spc="-85">
                <a:solidFill>
                  <a:srgbClr val="0947CA"/>
                </a:solidFill>
              </a:rPr>
              <a:t> </a:t>
            </a:r>
            <a:r>
              <a:rPr dirty="0">
                <a:solidFill>
                  <a:srgbClr val="0947CA"/>
                </a:solidFill>
              </a:rPr>
              <a:t>sitio</a:t>
            </a:r>
            <a:r>
              <a:rPr dirty="0" spc="-85">
                <a:solidFill>
                  <a:srgbClr val="0947CA"/>
                </a:solidFill>
              </a:rPr>
              <a:t> </a:t>
            </a:r>
            <a:r>
              <a:rPr dirty="0">
                <a:solidFill>
                  <a:srgbClr val="0947CA"/>
                </a:solidFill>
              </a:rPr>
              <a:t>de</a:t>
            </a:r>
            <a:r>
              <a:rPr dirty="0" spc="-90">
                <a:solidFill>
                  <a:srgbClr val="0947CA"/>
                </a:solidFill>
              </a:rPr>
              <a:t> </a:t>
            </a:r>
            <a:r>
              <a:rPr dirty="0" spc="-65">
                <a:solidFill>
                  <a:srgbClr val="0947CA"/>
                </a:solidFill>
              </a:rPr>
              <a:t>lanzamiento</a:t>
            </a:r>
            <a:r>
              <a:rPr dirty="0" spc="-85">
                <a:solidFill>
                  <a:srgbClr val="0947CA"/>
                </a:solidFill>
              </a:rPr>
              <a:t> </a:t>
            </a:r>
            <a:r>
              <a:rPr dirty="0">
                <a:solidFill>
                  <a:srgbClr val="0947CA"/>
                </a:solidFill>
              </a:rPr>
              <a:t>y</a:t>
            </a:r>
            <a:r>
              <a:rPr dirty="0" spc="-75">
                <a:solidFill>
                  <a:srgbClr val="0947CA"/>
                </a:solidFill>
              </a:rPr>
              <a:t> </a:t>
            </a:r>
            <a:r>
              <a:rPr dirty="0" spc="-155">
                <a:solidFill>
                  <a:srgbClr val="0947CA"/>
                </a:solidFill>
              </a:rPr>
              <a:t>sus </a:t>
            </a:r>
            <a:r>
              <a:rPr dirty="0" spc="-10">
                <a:solidFill>
                  <a:srgbClr val="0947CA"/>
                </a:solidFill>
              </a:rPr>
              <a:t>proximidades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7282" y="1670685"/>
            <a:ext cx="4001642" cy="264007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06540" y="1637283"/>
            <a:ext cx="4001642" cy="267347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797966" y="2529687"/>
            <a:ext cx="5676900" cy="462280"/>
          </a:xfrm>
          <a:custGeom>
            <a:avLst/>
            <a:gdLst/>
            <a:ahLst/>
            <a:cxnLst/>
            <a:rect l="l" t="t" r="r" b="b"/>
            <a:pathLst>
              <a:path w="5676900" h="462280">
                <a:moveTo>
                  <a:pt x="5676519" y="0"/>
                </a:moveTo>
                <a:lnTo>
                  <a:pt x="0" y="0"/>
                </a:lnTo>
                <a:lnTo>
                  <a:pt x="0" y="461670"/>
                </a:lnTo>
                <a:lnTo>
                  <a:pt x="5676519" y="461670"/>
                </a:lnTo>
                <a:lnTo>
                  <a:pt x="5676519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6706" y="2545207"/>
            <a:ext cx="54648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0">
                <a:solidFill>
                  <a:srgbClr val="FFFFFF"/>
                </a:solidFill>
              </a:rPr>
              <a:t>Crear</a:t>
            </a:r>
            <a:r>
              <a:rPr dirty="0" sz="2400" spc="-60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un</a:t>
            </a:r>
            <a:r>
              <a:rPr dirty="0" sz="2400" spc="-130">
                <a:solidFill>
                  <a:srgbClr val="FFFFFF"/>
                </a:solidFill>
              </a:rPr>
              <a:t> </a:t>
            </a:r>
            <a:r>
              <a:rPr dirty="0" sz="2400" spc="-35">
                <a:solidFill>
                  <a:srgbClr val="FFFFFF"/>
                </a:solidFill>
              </a:rPr>
              <a:t>panel</a:t>
            </a:r>
            <a:r>
              <a:rPr dirty="0" sz="2400" spc="-100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de</a:t>
            </a:r>
            <a:r>
              <a:rPr dirty="0" sz="2400" spc="-90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control</a:t>
            </a:r>
            <a:r>
              <a:rPr dirty="0" sz="2400" spc="-90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con</a:t>
            </a:r>
            <a:r>
              <a:rPr dirty="0" sz="2400" spc="-95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Plotly</a:t>
            </a:r>
            <a:r>
              <a:rPr dirty="0" sz="2400" spc="-90">
                <a:solidFill>
                  <a:srgbClr val="FFFFFF"/>
                </a:solidFill>
              </a:rPr>
              <a:t> </a:t>
            </a:r>
            <a:r>
              <a:rPr dirty="0" sz="2400" spc="-40">
                <a:solidFill>
                  <a:srgbClr val="FFFFFF"/>
                </a:solidFill>
              </a:rPr>
              <a:t>Dash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63472" y="4764481"/>
            <a:ext cx="9213215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Este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gráfico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circular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nos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muestra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porcentaje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lanzamientos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por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cada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uno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1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sitios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donde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sean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efectuado,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siendo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65">
                <a:solidFill>
                  <a:srgbClr val="292929"/>
                </a:solidFill>
                <a:latin typeface="Microsoft Sans Serif"/>
                <a:cs typeface="Microsoft Sans Serif"/>
              </a:rPr>
              <a:t>“KSC</a:t>
            </a:r>
            <a:r>
              <a:rPr dirty="0" sz="22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5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39A”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lugar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donde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se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produjo</a:t>
            </a:r>
            <a:r>
              <a:rPr dirty="0" sz="22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un</a:t>
            </a:r>
            <a:r>
              <a:rPr dirty="0" sz="22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41,7%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2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lanzamientos.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59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5"/>
              <a:t>Porcentaje</a:t>
            </a:r>
            <a:r>
              <a:rPr dirty="0" spc="-50"/>
              <a:t> </a:t>
            </a:r>
            <a:r>
              <a:rPr dirty="0"/>
              <a:t>de</a:t>
            </a:r>
            <a:r>
              <a:rPr dirty="0" spc="-65"/>
              <a:t> </a:t>
            </a:r>
            <a:r>
              <a:rPr dirty="0"/>
              <a:t>todos</a:t>
            </a:r>
            <a:r>
              <a:rPr dirty="0" spc="-65"/>
              <a:t> </a:t>
            </a:r>
            <a:r>
              <a:rPr dirty="0"/>
              <a:t>los</a:t>
            </a:r>
            <a:r>
              <a:rPr dirty="0" spc="-80"/>
              <a:t> </a:t>
            </a:r>
            <a:r>
              <a:rPr dirty="0"/>
              <a:t>sitios</a:t>
            </a:r>
            <a:r>
              <a:rPr dirty="0" spc="-55"/>
              <a:t> </a:t>
            </a:r>
            <a:r>
              <a:rPr dirty="0"/>
              <a:t>de</a:t>
            </a:r>
            <a:r>
              <a:rPr dirty="0" spc="-65"/>
              <a:t> </a:t>
            </a:r>
            <a:r>
              <a:rPr dirty="0" spc="-75"/>
              <a:t>lanzamiento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4605" y="1473961"/>
            <a:ext cx="9353804" cy="2907157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38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30986" y="5145404"/>
            <a:ext cx="993330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Este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gráfico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circular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nos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muestra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porcentaje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resultado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lanzamientos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en </a:t>
            </a:r>
            <a:r>
              <a:rPr dirty="0" sz="2200" spc="-275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39.</a:t>
            </a:r>
            <a:r>
              <a:rPr dirty="0" sz="2200" spc="-1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65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este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caso,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vemos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porcentaje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exito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ha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sido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un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76,90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 %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18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90"/>
              <a:t>Porcentaje</a:t>
            </a:r>
            <a:r>
              <a:rPr dirty="0" sz="3400" spc="-135"/>
              <a:t> </a:t>
            </a:r>
            <a:r>
              <a:rPr dirty="0" sz="3400"/>
              <a:t>de</a:t>
            </a:r>
            <a:r>
              <a:rPr dirty="0" sz="3400" spc="-225"/>
              <a:t> </a:t>
            </a:r>
            <a:r>
              <a:rPr dirty="0" sz="3400" spc="-25"/>
              <a:t>resultado</a:t>
            </a:r>
            <a:r>
              <a:rPr dirty="0" sz="3400" spc="-135"/>
              <a:t> </a:t>
            </a:r>
            <a:r>
              <a:rPr dirty="0" sz="3400"/>
              <a:t>exitoso/fallido</a:t>
            </a:r>
            <a:r>
              <a:rPr dirty="0" sz="3400" spc="-95"/>
              <a:t> </a:t>
            </a:r>
            <a:r>
              <a:rPr dirty="0" sz="3400"/>
              <a:t>en</a:t>
            </a:r>
            <a:r>
              <a:rPr dirty="0" sz="3400" spc="-95"/>
              <a:t> </a:t>
            </a:r>
            <a:r>
              <a:rPr dirty="0" sz="3400" spc="-425"/>
              <a:t>KSC</a:t>
            </a:r>
            <a:r>
              <a:rPr dirty="0" sz="3400" spc="120"/>
              <a:t> </a:t>
            </a:r>
            <a:r>
              <a:rPr dirty="0" sz="3400" spc="-235"/>
              <a:t>LC-</a:t>
            </a:r>
            <a:r>
              <a:rPr dirty="0" sz="3400" spc="35"/>
              <a:t>39A</a:t>
            </a:r>
            <a:endParaRPr sz="34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0608" y="1791842"/>
            <a:ext cx="8914384" cy="2822447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38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343405" y="2085212"/>
            <a:ext cx="9175750" cy="32213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715">
              <a:lnSpc>
                <a:spcPct val="100000"/>
              </a:lnSpc>
              <a:spcBef>
                <a:spcPts val="95"/>
              </a:spcBef>
            </a:pP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Para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analizar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las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distintas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hace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empresa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5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pueda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ofrecer</a:t>
            </a:r>
            <a:r>
              <a:rPr dirty="0" sz="2200" spc="5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servicios</a:t>
            </a:r>
            <a:r>
              <a:rPr dirty="0" sz="2200" spc="5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aeroespaciales</a:t>
            </a:r>
            <a:r>
              <a:rPr dirty="0" sz="2200" spc="5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5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precios</a:t>
            </a:r>
            <a:r>
              <a:rPr dirty="0" sz="2200" spc="5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bajos</a:t>
            </a:r>
            <a:r>
              <a:rPr dirty="0" sz="2200" spc="5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con</a:t>
            </a:r>
            <a:r>
              <a:rPr dirty="0" sz="2200" spc="5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respecto</a:t>
            </a:r>
            <a:r>
              <a:rPr dirty="0" sz="2200" spc="5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5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otras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empresas</a:t>
            </a:r>
            <a:r>
              <a:rPr dirty="0" sz="22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del</a:t>
            </a:r>
            <a:r>
              <a:rPr dirty="0" sz="22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mismo</a:t>
            </a:r>
            <a:r>
              <a:rPr dirty="0" sz="22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sector</a:t>
            </a:r>
            <a:r>
              <a:rPr dirty="0" sz="22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hemos</a:t>
            </a:r>
            <a:r>
              <a:rPr dirty="0" sz="22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utilizado</a:t>
            </a:r>
            <a:r>
              <a:rPr dirty="0" sz="22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algunas</a:t>
            </a:r>
            <a:r>
              <a:rPr dirty="0" sz="22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fuentes</a:t>
            </a:r>
            <a:r>
              <a:rPr dirty="0" sz="22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datos</a:t>
            </a:r>
            <a:r>
              <a:rPr dirty="0" sz="22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que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ofrece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información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sobre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funcionamiento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del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cohete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9.</a:t>
            </a:r>
            <a:endParaRPr sz="2200">
              <a:latin typeface="Microsoft Sans Serif"/>
              <a:cs typeface="Microsoft Sans Serif"/>
            </a:endParaRPr>
          </a:p>
          <a:p>
            <a:pPr algn="just" marL="12700" marR="5080">
              <a:lnSpc>
                <a:spcPct val="100000"/>
              </a:lnSpc>
              <a:spcBef>
                <a:spcPts val="1405"/>
              </a:spcBef>
            </a:pP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2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estas</a:t>
            </a:r>
            <a:r>
              <a:rPr dirty="0" sz="2200" spc="25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fuentes</a:t>
            </a:r>
            <a:r>
              <a:rPr dirty="0" sz="2200" spc="2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25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datos</a:t>
            </a:r>
            <a:r>
              <a:rPr dirty="0" sz="2200" spc="2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le</a:t>
            </a:r>
            <a:r>
              <a:rPr dirty="0" sz="2200" spc="2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hemos</a:t>
            </a:r>
            <a:r>
              <a:rPr dirty="0" sz="2200" spc="25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aplicado</a:t>
            </a:r>
            <a:r>
              <a:rPr dirty="0" sz="2200" spc="25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una</a:t>
            </a:r>
            <a:r>
              <a:rPr dirty="0" sz="2200" spc="2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serie</a:t>
            </a:r>
            <a:r>
              <a:rPr dirty="0" sz="2200" spc="25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25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metodologías,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cuyos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detalles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expondremos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las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distintas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secciones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componen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esta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presentación</a:t>
            </a:r>
            <a:r>
              <a:rPr dirty="0" sz="2200" spc="5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dirty="0" sz="2200" spc="5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dirty="0" sz="2200" spc="5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nos</a:t>
            </a:r>
            <a:r>
              <a:rPr dirty="0" sz="2200" spc="5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ha</a:t>
            </a:r>
            <a:r>
              <a:rPr dirty="0" sz="2200" spc="5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llevado</a:t>
            </a:r>
            <a:r>
              <a:rPr dirty="0" sz="2200" spc="5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5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una</a:t>
            </a:r>
            <a:r>
              <a:rPr dirty="0" sz="2200" spc="5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serie</a:t>
            </a:r>
            <a:r>
              <a:rPr dirty="0" sz="2200" spc="5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5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conclusiones</a:t>
            </a:r>
            <a:r>
              <a:rPr dirty="0" sz="2200" spc="5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para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determinar,</a:t>
            </a:r>
            <a:r>
              <a:rPr dirty="0" sz="2200" spc="4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4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nuestro</a:t>
            </a:r>
            <a:r>
              <a:rPr dirty="0" sz="2200" spc="4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caso,</a:t>
            </a:r>
            <a:r>
              <a:rPr dirty="0" sz="2200" spc="4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dirty="0" sz="2200" spc="4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factores</a:t>
            </a:r>
            <a:r>
              <a:rPr dirty="0" sz="2200" spc="4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48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nuestros</a:t>
            </a:r>
            <a:r>
              <a:rPr dirty="0" sz="2200" spc="4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cohetes</a:t>
            </a:r>
            <a:r>
              <a:rPr dirty="0" sz="2200" spc="4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puede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ayudarnos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poder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competir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precio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con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empresa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Allon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Musk.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85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4"/>
              <a:t>Resumen</a:t>
            </a:r>
            <a:r>
              <a:rPr dirty="0" spc="175"/>
              <a:t> </a:t>
            </a:r>
            <a:r>
              <a:rPr dirty="0" spc="-55"/>
              <a:t>ejecutivo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40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48969" y="5416702"/>
            <a:ext cx="10034905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95">
                <a:latin typeface="Microsoft Sans Serif"/>
                <a:cs typeface="Microsoft Sans Serif"/>
              </a:rPr>
              <a:t>Este</a:t>
            </a:r>
            <a:r>
              <a:rPr dirty="0" sz="2200" spc="-55">
                <a:latin typeface="Microsoft Sans Serif"/>
                <a:cs typeface="Microsoft Sans Serif"/>
              </a:rPr>
              <a:t> diagrama</a:t>
            </a:r>
            <a:r>
              <a:rPr dirty="0" sz="2200" spc="-9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de</a:t>
            </a:r>
            <a:r>
              <a:rPr dirty="0" sz="2200" spc="-80">
                <a:latin typeface="Microsoft Sans Serif"/>
                <a:cs typeface="Microsoft Sans Serif"/>
              </a:rPr>
              <a:t> </a:t>
            </a:r>
            <a:r>
              <a:rPr dirty="0" sz="2200" spc="-25">
                <a:latin typeface="Microsoft Sans Serif"/>
                <a:cs typeface="Microsoft Sans Serif"/>
              </a:rPr>
              <a:t>dispersión</a:t>
            </a:r>
            <a:r>
              <a:rPr dirty="0" sz="2200" spc="-80">
                <a:latin typeface="Microsoft Sans Serif"/>
                <a:cs typeface="Microsoft Sans Serif"/>
              </a:rPr>
              <a:t> </a:t>
            </a:r>
            <a:r>
              <a:rPr dirty="0" sz="2200" spc="-10">
                <a:latin typeface="Microsoft Sans Serif"/>
                <a:cs typeface="Microsoft Sans Serif"/>
              </a:rPr>
              <a:t>nos</a:t>
            </a:r>
            <a:r>
              <a:rPr dirty="0" sz="2200" spc="-75">
                <a:latin typeface="Microsoft Sans Serif"/>
                <a:cs typeface="Microsoft Sans Serif"/>
              </a:rPr>
              <a:t> </a:t>
            </a:r>
            <a:r>
              <a:rPr dirty="0" sz="2200" spc="-50">
                <a:latin typeface="Microsoft Sans Serif"/>
                <a:cs typeface="Microsoft Sans Serif"/>
              </a:rPr>
              <a:t>muestra</a:t>
            </a:r>
            <a:r>
              <a:rPr dirty="0" sz="2200" spc="-75">
                <a:latin typeface="Microsoft Sans Serif"/>
                <a:cs typeface="Microsoft Sans Serif"/>
              </a:rPr>
              <a:t> </a:t>
            </a:r>
            <a:r>
              <a:rPr dirty="0" sz="2200" spc="-30">
                <a:latin typeface="Microsoft Sans Serif"/>
                <a:cs typeface="Microsoft Sans Serif"/>
              </a:rPr>
              <a:t>que,</a:t>
            </a:r>
            <a:r>
              <a:rPr dirty="0" sz="2200" spc="-8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en</a:t>
            </a:r>
            <a:r>
              <a:rPr dirty="0" sz="2200" spc="-7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el</a:t>
            </a:r>
            <a:r>
              <a:rPr dirty="0" sz="2200" spc="-80">
                <a:latin typeface="Microsoft Sans Serif"/>
                <a:cs typeface="Microsoft Sans Serif"/>
              </a:rPr>
              <a:t> caso</a:t>
            </a:r>
            <a:r>
              <a:rPr dirty="0" sz="2200" spc="-6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de</a:t>
            </a:r>
            <a:r>
              <a:rPr dirty="0" sz="2200" spc="-7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un</a:t>
            </a:r>
            <a:r>
              <a:rPr dirty="0" sz="2200" spc="-80">
                <a:latin typeface="Microsoft Sans Serif"/>
                <a:cs typeface="Microsoft Sans Serif"/>
              </a:rPr>
              <a:t> </a:t>
            </a:r>
            <a:r>
              <a:rPr dirty="0" sz="2200" spc="-10">
                <a:latin typeface="Microsoft Sans Serif"/>
                <a:cs typeface="Microsoft Sans Serif"/>
              </a:rPr>
              <a:t>rango</a:t>
            </a:r>
            <a:r>
              <a:rPr dirty="0" sz="2200" spc="-7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de</a:t>
            </a:r>
            <a:r>
              <a:rPr dirty="0" sz="2200" spc="-75">
                <a:latin typeface="Microsoft Sans Serif"/>
                <a:cs typeface="Microsoft Sans Serif"/>
              </a:rPr>
              <a:t> </a:t>
            </a:r>
            <a:r>
              <a:rPr dirty="0" sz="2200" spc="-65">
                <a:latin typeface="Microsoft Sans Serif"/>
                <a:cs typeface="Microsoft Sans Serif"/>
              </a:rPr>
              <a:t>carga</a:t>
            </a:r>
            <a:r>
              <a:rPr dirty="0" sz="2200" spc="-75">
                <a:latin typeface="Microsoft Sans Serif"/>
                <a:cs typeface="Microsoft Sans Serif"/>
              </a:rPr>
              <a:t> </a:t>
            </a:r>
            <a:r>
              <a:rPr dirty="0" sz="2200" spc="-20">
                <a:latin typeface="Microsoft Sans Serif"/>
                <a:cs typeface="Microsoft Sans Serif"/>
              </a:rPr>
              <a:t>útil </a:t>
            </a:r>
            <a:r>
              <a:rPr dirty="0" sz="2200">
                <a:latin typeface="Microsoft Sans Serif"/>
                <a:cs typeface="Microsoft Sans Serif"/>
              </a:rPr>
              <a:t>entre</a:t>
            </a:r>
            <a:r>
              <a:rPr dirty="0" sz="2200" spc="-30">
                <a:latin typeface="Microsoft Sans Serif"/>
                <a:cs typeface="Microsoft Sans Serif"/>
              </a:rPr>
              <a:t> </a:t>
            </a:r>
            <a:r>
              <a:rPr dirty="0" sz="2200" spc="95">
                <a:latin typeface="Microsoft Sans Serif"/>
                <a:cs typeface="Microsoft Sans Serif"/>
              </a:rPr>
              <a:t>2000</a:t>
            </a:r>
            <a:r>
              <a:rPr dirty="0" sz="2200" spc="-4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kg</a:t>
            </a:r>
            <a:r>
              <a:rPr dirty="0" sz="2200" spc="-3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y</a:t>
            </a:r>
            <a:r>
              <a:rPr dirty="0" sz="2200" spc="-25">
                <a:latin typeface="Microsoft Sans Serif"/>
                <a:cs typeface="Microsoft Sans Serif"/>
              </a:rPr>
              <a:t> </a:t>
            </a:r>
            <a:r>
              <a:rPr dirty="0" sz="2200" spc="95">
                <a:latin typeface="Microsoft Sans Serif"/>
                <a:cs typeface="Microsoft Sans Serif"/>
              </a:rPr>
              <a:t>7000</a:t>
            </a:r>
            <a:r>
              <a:rPr dirty="0" sz="2200" spc="-5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kg,</a:t>
            </a:r>
            <a:r>
              <a:rPr dirty="0" sz="2200" spc="-4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la</a:t>
            </a:r>
            <a:r>
              <a:rPr dirty="0" sz="2200" spc="-35">
                <a:latin typeface="Microsoft Sans Serif"/>
                <a:cs typeface="Microsoft Sans Serif"/>
              </a:rPr>
              <a:t> </a:t>
            </a:r>
            <a:r>
              <a:rPr dirty="0" sz="2200" spc="-30">
                <a:latin typeface="Microsoft Sans Serif"/>
                <a:cs typeface="Microsoft Sans Serif"/>
              </a:rPr>
              <a:t>versión</a:t>
            </a:r>
            <a:r>
              <a:rPr dirty="0" sz="2200" spc="-3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del</a:t>
            </a:r>
            <a:r>
              <a:rPr dirty="0" sz="2200" spc="-35">
                <a:latin typeface="Microsoft Sans Serif"/>
                <a:cs typeface="Microsoft Sans Serif"/>
              </a:rPr>
              <a:t> </a:t>
            </a:r>
            <a:r>
              <a:rPr dirty="0" sz="2200" spc="-70">
                <a:latin typeface="Microsoft Sans Serif"/>
                <a:cs typeface="Microsoft Sans Serif"/>
              </a:rPr>
              <a:t>Falcon</a:t>
            </a:r>
            <a:r>
              <a:rPr dirty="0" sz="2200" spc="-35">
                <a:latin typeface="Microsoft Sans Serif"/>
                <a:cs typeface="Microsoft Sans Serif"/>
              </a:rPr>
              <a:t> </a:t>
            </a:r>
            <a:r>
              <a:rPr dirty="0" sz="2200" spc="95">
                <a:latin typeface="Microsoft Sans Serif"/>
                <a:cs typeface="Microsoft Sans Serif"/>
              </a:rPr>
              <a:t>9</a:t>
            </a:r>
            <a:r>
              <a:rPr dirty="0" sz="2200" spc="-4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que</a:t>
            </a:r>
            <a:r>
              <a:rPr dirty="0" sz="2200" spc="-35">
                <a:latin typeface="Microsoft Sans Serif"/>
                <a:cs typeface="Microsoft Sans Serif"/>
              </a:rPr>
              <a:t> </a:t>
            </a:r>
            <a:r>
              <a:rPr dirty="0" sz="2200" spc="-100">
                <a:latin typeface="Microsoft Sans Serif"/>
                <a:cs typeface="Microsoft Sans Serif"/>
              </a:rPr>
              <a:t>más</a:t>
            </a:r>
            <a:r>
              <a:rPr dirty="0" sz="2200" spc="-35">
                <a:latin typeface="Microsoft Sans Serif"/>
                <a:cs typeface="Microsoft Sans Serif"/>
              </a:rPr>
              <a:t> </a:t>
            </a:r>
            <a:r>
              <a:rPr dirty="0" sz="2200" spc="-50">
                <a:latin typeface="Microsoft Sans Serif"/>
                <a:cs typeface="Microsoft Sans Serif"/>
              </a:rPr>
              <a:t>taxa</a:t>
            </a:r>
            <a:r>
              <a:rPr dirty="0" sz="2200" spc="-3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de</a:t>
            </a:r>
            <a:r>
              <a:rPr dirty="0" sz="2200" spc="-3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éxito</a:t>
            </a:r>
            <a:r>
              <a:rPr dirty="0" sz="2200" spc="-35">
                <a:latin typeface="Microsoft Sans Serif"/>
                <a:cs typeface="Microsoft Sans Serif"/>
              </a:rPr>
              <a:t> </a:t>
            </a:r>
            <a:r>
              <a:rPr dirty="0" sz="2200" spc="-40">
                <a:latin typeface="Microsoft Sans Serif"/>
                <a:cs typeface="Microsoft Sans Serif"/>
              </a:rPr>
              <a:t>han</a:t>
            </a:r>
            <a:r>
              <a:rPr dirty="0" sz="2200" spc="-30">
                <a:latin typeface="Microsoft Sans Serif"/>
                <a:cs typeface="Microsoft Sans Serif"/>
              </a:rPr>
              <a:t> </a:t>
            </a:r>
            <a:r>
              <a:rPr dirty="0" sz="2200" spc="-10">
                <a:latin typeface="Microsoft Sans Serif"/>
                <a:cs typeface="Microsoft Sans Serif"/>
              </a:rPr>
              <a:t>tenido ha</a:t>
            </a:r>
            <a:r>
              <a:rPr dirty="0" sz="2200" spc="-9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sido</a:t>
            </a:r>
            <a:r>
              <a:rPr dirty="0" sz="2200" spc="-95"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FT.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7729" rIns="0" bIns="0" rtlCol="0" vert="horz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555"/>
              </a:spcBef>
              <a:tabLst>
                <a:tab pos="5360035" algn="l"/>
              </a:tabLst>
            </a:pPr>
            <a:r>
              <a:rPr dirty="0" sz="3400" spc="-125"/>
              <a:t>Recuento</a:t>
            </a:r>
            <a:r>
              <a:rPr dirty="0" sz="3400" spc="-100"/>
              <a:t> </a:t>
            </a:r>
            <a:r>
              <a:rPr dirty="0" sz="3400"/>
              <a:t>de</a:t>
            </a:r>
            <a:r>
              <a:rPr dirty="0" sz="3400" spc="-145"/>
              <a:t> </a:t>
            </a:r>
            <a:r>
              <a:rPr dirty="0" sz="3400" spc="-25"/>
              <a:t>éxitos</a:t>
            </a:r>
            <a:r>
              <a:rPr dirty="0" sz="3400" spc="-120"/>
              <a:t> </a:t>
            </a:r>
            <a:r>
              <a:rPr dirty="0" sz="3400" spc="-10"/>
              <a:t>con</a:t>
            </a:r>
            <a:r>
              <a:rPr dirty="0" sz="3400" spc="-125"/>
              <a:t> </a:t>
            </a:r>
            <a:r>
              <a:rPr dirty="0" sz="3400" spc="-25"/>
              <a:t>una</a:t>
            </a:r>
            <a:r>
              <a:rPr dirty="0" sz="3400"/>
              <a:t>	</a:t>
            </a:r>
            <a:r>
              <a:rPr dirty="0" sz="3400" spc="-185"/>
              <a:t>masa</a:t>
            </a:r>
            <a:r>
              <a:rPr dirty="0" sz="3400" spc="5"/>
              <a:t> </a:t>
            </a:r>
            <a:r>
              <a:rPr dirty="0" sz="3400"/>
              <a:t>de</a:t>
            </a:r>
            <a:r>
              <a:rPr dirty="0" sz="3400" spc="10"/>
              <a:t> </a:t>
            </a:r>
            <a:r>
              <a:rPr dirty="0" sz="3400" spc="-90"/>
              <a:t>carga</a:t>
            </a:r>
            <a:r>
              <a:rPr dirty="0" sz="3400" spc="10"/>
              <a:t> </a:t>
            </a:r>
            <a:r>
              <a:rPr dirty="0" sz="3400"/>
              <a:t>útil</a:t>
            </a:r>
            <a:r>
              <a:rPr dirty="0" sz="3400" spc="-5"/>
              <a:t> </a:t>
            </a:r>
            <a:r>
              <a:rPr dirty="0" sz="3400" spc="-10"/>
              <a:t>entre </a:t>
            </a:r>
            <a:r>
              <a:rPr dirty="0" sz="3400" spc="150"/>
              <a:t>2000</a:t>
            </a:r>
            <a:r>
              <a:rPr dirty="0" sz="3400" spc="-15"/>
              <a:t> </a:t>
            </a:r>
            <a:r>
              <a:rPr dirty="0" sz="3400"/>
              <a:t>y</a:t>
            </a:r>
            <a:r>
              <a:rPr dirty="0" sz="3400" spc="-10"/>
              <a:t> </a:t>
            </a:r>
            <a:r>
              <a:rPr dirty="0" sz="3400" spc="150"/>
              <a:t>7000</a:t>
            </a:r>
            <a:r>
              <a:rPr dirty="0" sz="3400" spc="-15"/>
              <a:t> </a:t>
            </a:r>
            <a:r>
              <a:rPr dirty="0" sz="3400"/>
              <a:t>kg</a:t>
            </a:r>
            <a:r>
              <a:rPr dirty="0" sz="3400" spc="-20"/>
              <a:t> </a:t>
            </a:r>
            <a:r>
              <a:rPr dirty="0" sz="3400" spc="-35"/>
              <a:t>para</a:t>
            </a:r>
            <a:r>
              <a:rPr dirty="0" sz="3400" spc="-10"/>
              <a:t> </a:t>
            </a:r>
            <a:r>
              <a:rPr dirty="0" sz="3400"/>
              <a:t>todos</a:t>
            </a:r>
            <a:r>
              <a:rPr dirty="0" sz="3400" spc="-10"/>
              <a:t> </a:t>
            </a:r>
            <a:r>
              <a:rPr dirty="0" sz="3400"/>
              <a:t>los</a:t>
            </a:r>
            <a:r>
              <a:rPr dirty="0" sz="3400" spc="-10"/>
              <a:t> </a:t>
            </a:r>
            <a:r>
              <a:rPr dirty="0" sz="3400"/>
              <a:t>sitios</a:t>
            </a:r>
            <a:r>
              <a:rPr dirty="0" sz="3400" spc="-15"/>
              <a:t> </a:t>
            </a:r>
            <a:r>
              <a:rPr dirty="0" sz="3400"/>
              <a:t>de</a:t>
            </a:r>
            <a:r>
              <a:rPr dirty="0" sz="3400" spc="-10"/>
              <a:t> </a:t>
            </a:r>
            <a:r>
              <a:rPr dirty="0" sz="3400" spc="-75"/>
              <a:t>lanzamientos</a:t>
            </a:r>
            <a:endParaRPr sz="34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0030" y="1730248"/>
            <a:ext cx="8233029" cy="339763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797966" y="2529687"/>
            <a:ext cx="4542155" cy="462280"/>
          </a:xfrm>
          <a:custGeom>
            <a:avLst/>
            <a:gdLst/>
            <a:ahLst/>
            <a:cxnLst/>
            <a:rect l="l" t="t" r="r" b="b"/>
            <a:pathLst>
              <a:path w="4542155" h="462280">
                <a:moveTo>
                  <a:pt x="4541647" y="0"/>
                </a:moveTo>
                <a:lnTo>
                  <a:pt x="0" y="0"/>
                </a:lnTo>
                <a:lnTo>
                  <a:pt x="0" y="461670"/>
                </a:lnTo>
                <a:lnTo>
                  <a:pt x="4541647" y="461670"/>
                </a:lnTo>
                <a:lnTo>
                  <a:pt x="4541647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6706" y="2545207"/>
            <a:ext cx="42379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FFFFFF"/>
                </a:solidFill>
              </a:rPr>
              <a:t>Análisis</a:t>
            </a:r>
            <a:r>
              <a:rPr dirty="0" sz="2400" spc="-90">
                <a:solidFill>
                  <a:srgbClr val="FFFFFF"/>
                </a:solidFill>
              </a:rPr>
              <a:t> </a:t>
            </a:r>
            <a:r>
              <a:rPr dirty="0" sz="2400" spc="-30">
                <a:solidFill>
                  <a:srgbClr val="FFFFFF"/>
                </a:solidFill>
              </a:rPr>
              <a:t>Predictivo</a:t>
            </a:r>
            <a:r>
              <a:rPr dirty="0" sz="2400" spc="-95">
                <a:solidFill>
                  <a:srgbClr val="FFFFFF"/>
                </a:solidFill>
              </a:rPr>
              <a:t> </a:t>
            </a:r>
            <a:r>
              <a:rPr dirty="0" sz="2400" spc="-90">
                <a:solidFill>
                  <a:srgbClr val="FFFFFF"/>
                </a:solidFill>
              </a:rPr>
              <a:t>(Clasificación)</a:t>
            </a: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42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999869" y="5284723"/>
            <a:ext cx="8199755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4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4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gráfica</a:t>
            </a:r>
            <a:r>
              <a:rPr dirty="0" sz="2200" spc="4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se</a:t>
            </a:r>
            <a:r>
              <a:rPr dirty="0" sz="2200" spc="4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puede</a:t>
            </a:r>
            <a:r>
              <a:rPr dirty="0" sz="2200" spc="48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ver</a:t>
            </a:r>
            <a:r>
              <a:rPr dirty="0" sz="2200" spc="4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dirty="0" sz="2200" spc="4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todos</a:t>
            </a:r>
            <a:r>
              <a:rPr dirty="0" sz="2200" spc="4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200" spc="4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métodos</a:t>
            </a:r>
            <a:r>
              <a:rPr dirty="0" sz="2200" spc="4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tienen</a:t>
            </a:r>
            <a:r>
              <a:rPr dirty="0" sz="2200" spc="459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una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puntuación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precisión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idéntica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0,83333,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por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lo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decidimos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usar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regresión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logística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para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clasificación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326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90"/>
              <a:t>Classification</a:t>
            </a:r>
            <a:r>
              <a:rPr dirty="0" spc="-130"/>
              <a:t> </a:t>
            </a:r>
            <a:r>
              <a:rPr dirty="0" spc="-150"/>
              <a:t>Accuracy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9109" y="1447927"/>
            <a:ext cx="4035044" cy="31131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4328" y="2195195"/>
            <a:ext cx="4662170" cy="184899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22406" y="6116728"/>
            <a:ext cx="121920" cy="229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35"/>
              </a:lnSpc>
            </a:pPr>
            <a:r>
              <a:rPr dirty="0" sz="1600" spc="15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0900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5"/>
              <a:t>Confusion</a:t>
            </a:r>
            <a:r>
              <a:rPr dirty="0" spc="-85"/>
              <a:t> </a:t>
            </a:r>
            <a:r>
              <a:rPr dirty="0" spc="-40"/>
              <a:t>Matrix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8861" y="1470533"/>
            <a:ext cx="6166739" cy="495667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13003" y="2673223"/>
            <a:ext cx="2898140" cy="2372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latin typeface="Microsoft Sans Serif"/>
                <a:cs typeface="Microsoft Sans Serif"/>
              </a:rPr>
              <a:t>El</a:t>
            </a:r>
            <a:r>
              <a:rPr dirty="0" sz="2200" spc="130">
                <a:latin typeface="Microsoft Sans Serif"/>
                <a:cs typeface="Microsoft Sans Serif"/>
              </a:rPr>
              <a:t>  </a:t>
            </a:r>
            <a:r>
              <a:rPr dirty="0" sz="2200">
                <a:latin typeface="Microsoft Sans Serif"/>
                <a:cs typeface="Microsoft Sans Serif"/>
              </a:rPr>
              <a:t>gráfico</a:t>
            </a:r>
            <a:r>
              <a:rPr dirty="0" sz="2200" spc="135">
                <a:latin typeface="Microsoft Sans Serif"/>
                <a:cs typeface="Microsoft Sans Serif"/>
              </a:rPr>
              <a:t>  </a:t>
            </a:r>
            <a:r>
              <a:rPr dirty="0" sz="2200">
                <a:latin typeface="Microsoft Sans Serif"/>
                <a:cs typeface="Microsoft Sans Serif"/>
              </a:rPr>
              <a:t>muestra</a:t>
            </a:r>
            <a:r>
              <a:rPr dirty="0" sz="2200" spc="135">
                <a:latin typeface="Microsoft Sans Serif"/>
                <a:cs typeface="Microsoft Sans Serif"/>
              </a:rPr>
              <a:t>  </a:t>
            </a:r>
            <a:r>
              <a:rPr dirty="0" sz="2200" spc="-25">
                <a:latin typeface="Microsoft Sans Serif"/>
                <a:cs typeface="Microsoft Sans Serif"/>
              </a:rPr>
              <a:t>la </a:t>
            </a:r>
            <a:r>
              <a:rPr dirty="0" sz="2200">
                <a:latin typeface="Microsoft Sans Serif"/>
                <a:cs typeface="Microsoft Sans Serif"/>
              </a:rPr>
              <a:t>matriz</a:t>
            </a:r>
            <a:r>
              <a:rPr dirty="0" sz="2200" spc="4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de</a:t>
            </a:r>
            <a:r>
              <a:rPr dirty="0" sz="2200" spc="45">
                <a:latin typeface="Microsoft Sans Serif"/>
                <a:cs typeface="Microsoft Sans Serif"/>
              </a:rPr>
              <a:t> </a:t>
            </a:r>
            <a:r>
              <a:rPr dirty="0" sz="2200" spc="-20">
                <a:latin typeface="Microsoft Sans Serif"/>
                <a:cs typeface="Microsoft Sans Serif"/>
              </a:rPr>
              <a:t>confusión</a:t>
            </a:r>
            <a:r>
              <a:rPr dirty="0" sz="2200" spc="40">
                <a:latin typeface="Microsoft Sans Serif"/>
                <a:cs typeface="Microsoft Sans Serif"/>
              </a:rPr>
              <a:t> </a:t>
            </a:r>
            <a:r>
              <a:rPr dirty="0" sz="2200" spc="-25">
                <a:latin typeface="Microsoft Sans Serif"/>
                <a:cs typeface="Microsoft Sans Serif"/>
              </a:rPr>
              <a:t>del </a:t>
            </a:r>
            <a:r>
              <a:rPr dirty="0" sz="2200">
                <a:latin typeface="Microsoft Sans Serif"/>
                <a:cs typeface="Microsoft Sans Serif"/>
              </a:rPr>
              <a:t>modelo</a:t>
            </a:r>
            <a:r>
              <a:rPr dirty="0" sz="2200" spc="290">
                <a:latin typeface="Microsoft Sans Serif"/>
                <a:cs typeface="Microsoft Sans Serif"/>
              </a:rPr>
              <a:t>  </a:t>
            </a:r>
            <a:r>
              <a:rPr dirty="0" sz="2200">
                <a:latin typeface="Microsoft Sans Serif"/>
                <a:cs typeface="Microsoft Sans Serif"/>
              </a:rPr>
              <a:t>de</a:t>
            </a:r>
            <a:r>
              <a:rPr dirty="0" sz="2200" spc="295">
                <a:latin typeface="Microsoft Sans Serif"/>
                <a:cs typeface="Microsoft Sans Serif"/>
              </a:rPr>
              <a:t>  </a:t>
            </a:r>
            <a:r>
              <a:rPr dirty="0" sz="2200" spc="-85">
                <a:latin typeface="Microsoft Sans Serif"/>
                <a:cs typeface="Microsoft Sans Serif"/>
              </a:rPr>
              <a:t>Regresión </a:t>
            </a:r>
            <a:r>
              <a:rPr dirty="0" sz="2200">
                <a:latin typeface="Microsoft Sans Serif"/>
                <a:cs typeface="Microsoft Sans Serif"/>
              </a:rPr>
              <a:t>Logística</a:t>
            </a:r>
            <a:r>
              <a:rPr dirty="0" sz="2200" spc="114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que</a:t>
            </a:r>
            <a:r>
              <a:rPr dirty="0" sz="2200" spc="12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se</a:t>
            </a:r>
            <a:r>
              <a:rPr dirty="0" sz="2200" spc="114">
                <a:latin typeface="Microsoft Sans Serif"/>
                <a:cs typeface="Microsoft Sans Serif"/>
              </a:rPr>
              <a:t> </a:t>
            </a:r>
            <a:r>
              <a:rPr dirty="0" sz="2200" spc="-10">
                <a:latin typeface="Microsoft Sans Serif"/>
                <a:cs typeface="Microsoft Sans Serif"/>
              </a:rPr>
              <a:t>eligió. </a:t>
            </a:r>
            <a:r>
              <a:rPr dirty="0" sz="2200">
                <a:latin typeface="Microsoft Sans Serif"/>
                <a:cs typeface="Microsoft Sans Serif"/>
              </a:rPr>
              <a:t>El</a:t>
            </a:r>
            <a:r>
              <a:rPr dirty="0" sz="2200" spc="15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modelo</a:t>
            </a:r>
            <a:r>
              <a:rPr dirty="0" sz="2200" spc="15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solo</a:t>
            </a:r>
            <a:r>
              <a:rPr dirty="0" sz="2200" spc="150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falló</a:t>
            </a:r>
            <a:r>
              <a:rPr dirty="0" sz="2200" spc="145">
                <a:latin typeface="Microsoft Sans Serif"/>
                <a:cs typeface="Microsoft Sans Serif"/>
              </a:rPr>
              <a:t> </a:t>
            </a:r>
            <a:r>
              <a:rPr dirty="0" sz="2200" spc="-75">
                <a:latin typeface="Microsoft Sans Serif"/>
                <a:cs typeface="Microsoft Sans Serif"/>
              </a:rPr>
              <a:t>en </a:t>
            </a:r>
            <a:r>
              <a:rPr dirty="0" sz="2200">
                <a:latin typeface="Microsoft Sans Serif"/>
                <a:cs typeface="Microsoft Sans Serif"/>
              </a:rPr>
              <a:t>predecir</a:t>
            </a:r>
            <a:r>
              <a:rPr dirty="0" sz="2200" spc="60">
                <a:latin typeface="Microsoft Sans Serif"/>
                <a:cs typeface="Microsoft Sans Serif"/>
              </a:rPr>
              <a:t>  </a:t>
            </a:r>
            <a:r>
              <a:rPr dirty="0" sz="2200">
                <a:latin typeface="Microsoft Sans Serif"/>
                <a:cs typeface="Microsoft Sans Serif"/>
              </a:rPr>
              <a:t>con</a:t>
            </a:r>
            <a:r>
              <a:rPr dirty="0" sz="2200" spc="60">
                <a:latin typeface="Microsoft Sans Serif"/>
                <a:cs typeface="Microsoft Sans Serif"/>
              </a:rPr>
              <a:t>  </a:t>
            </a:r>
            <a:r>
              <a:rPr dirty="0" sz="2200" spc="-50">
                <a:latin typeface="Microsoft Sans Serif"/>
                <a:cs typeface="Microsoft Sans Serif"/>
              </a:rPr>
              <a:t>precisión </a:t>
            </a:r>
            <a:r>
              <a:rPr dirty="0" sz="2200" spc="95">
                <a:latin typeface="Microsoft Sans Serif"/>
                <a:cs typeface="Microsoft Sans Serif"/>
              </a:rPr>
              <a:t>3</a:t>
            </a:r>
            <a:r>
              <a:rPr dirty="0" sz="2200" spc="75">
                <a:latin typeface="Microsoft Sans Serif"/>
                <a:cs typeface="Microsoft Sans Serif"/>
              </a:rPr>
              <a:t> </a:t>
            </a:r>
            <a:r>
              <a:rPr dirty="0" sz="2200" spc="-10">
                <a:latin typeface="Microsoft Sans Serif"/>
                <a:cs typeface="Microsoft Sans Serif"/>
              </a:rPr>
              <a:t>etiquetas.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231626" y="6104028"/>
            <a:ext cx="147320" cy="255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5"/>
              </a:lnSpc>
            </a:pPr>
            <a:r>
              <a:rPr dirty="0" sz="1600" spc="15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19962" y="1350390"/>
            <a:ext cx="10018395" cy="455485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 marR="99695">
              <a:lnSpc>
                <a:spcPct val="80000"/>
              </a:lnSpc>
              <a:spcBef>
                <a:spcPts val="530"/>
              </a:spcBef>
            </a:pPr>
            <a:r>
              <a:rPr dirty="0" sz="1800" spc="-65">
                <a:latin typeface="Microsoft Sans Serif"/>
                <a:cs typeface="Microsoft Sans Serif"/>
              </a:rPr>
              <a:t>Conforme</a:t>
            </a:r>
            <a:r>
              <a:rPr dirty="0" sz="1800" spc="-5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</a:t>
            </a:r>
            <a:r>
              <a:rPr dirty="0" sz="1800" spc="-105">
                <a:latin typeface="Microsoft Sans Serif"/>
                <a:cs typeface="Microsoft Sans Serif"/>
              </a:rPr>
              <a:t> </a:t>
            </a:r>
            <a:r>
              <a:rPr dirty="0" sz="1800" spc="-25">
                <a:latin typeface="Microsoft Sans Serif"/>
                <a:cs typeface="Microsoft Sans Serif"/>
              </a:rPr>
              <a:t>las</a:t>
            </a:r>
            <a:r>
              <a:rPr dirty="0" sz="1800" spc="-50">
                <a:latin typeface="Microsoft Sans Serif"/>
                <a:cs typeface="Microsoft Sans Serif"/>
              </a:rPr>
              <a:t> </a:t>
            </a:r>
            <a:r>
              <a:rPr dirty="0" sz="1800" spc="-45">
                <a:latin typeface="Microsoft Sans Serif"/>
                <a:cs typeface="Microsoft Sans Serif"/>
              </a:rPr>
              <a:t>métricas</a:t>
            </a:r>
            <a:r>
              <a:rPr dirty="0" sz="1800" spc="-5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que</a:t>
            </a:r>
            <a:r>
              <a:rPr dirty="0" sz="1800" spc="-45">
                <a:latin typeface="Microsoft Sans Serif"/>
                <a:cs typeface="Microsoft Sans Serif"/>
              </a:rPr>
              <a:t> </a:t>
            </a:r>
            <a:r>
              <a:rPr dirty="0" sz="1800" spc="-65">
                <a:latin typeface="Microsoft Sans Serif"/>
                <a:cs typeface="Microsoft Sans Serif"/>
              </a:rPr>
              <a:t>hemos</a:t>
            </a:r>
            <a:r>
              <a:rPr dirty="0" sz="1800" spc="-5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utilizado</a:t>
            </a:r>
            <a:r>
              <a:rPr dirty="0" sz="1800" spc="-35">
                <a:latin typeface="Microsoft Sans Serif"/>
                <a:cs typeface="Microsoft Sans Serif"/>
              </a:rPr>
              <a:t> </a:t>
            </a:r>
            <a:r>
              <a:rPr dirty="0" sz="1800" spc="-20">
                <a:latin typeface="Microsoft Sans Serif"/>
                <a:cs typeface="Microsoft Sans Serif"/>
              </a:rPr>
              <a:t>durante</a:t>
            </a:r>
            <a:r>
              <a:rPr dirty="0" sz="1800" spc="-6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nuestro</a:t>
            </a:r>
            <a:r>
              <a:rPr dirty="0" sz="1800" spc="-70">
                <a:latin typeface="Microsoft Sans Serif"/>
                <a:cs typeface="Microsoft Sans Serif"/>
              </a:rPr>
              <a:t> </a:t>
            </a:r>
            <a:r>
              <a:rPr dirty="0" sz="1800" spc="-45">
                <a:latin typeface="Microsoft Sans Serif"/>
                <a:cs typeface="Microsoft Sans Serif"/>
              </a:rPr>
              <a:t>análisis </a:t>
            </a:r>
            <a:r>
              <a:rPr dirty="0" sz="1800" spc="-30">
                <a:latin typeface="Microsoft Sans Serif"/>
                <a:cs typeface="Microsoft Sans Serif"/>
              </a:rPr>
              <a:t>podemos</a:t>
            </a:r>
            <a:r>
              <a:rPr dirty="0" sz="1800" spc="-70">
                <a:latin typeface="Microsoft Sans Serif"/>
                <a:cs typeface="Microsoft Sans Serif"/>
              </a:rPr>
              <a:t> </a:t>
            </a:r>
            <a:r>
              <a:rPr dirty="0" sz="1800" spc="-30">
                <a:latin typeface="Microsoft Sans Serif"/>
                <a:cs typeface="Microsoft Sans Serif"/>
              </a:rPr>
              <a:t>extraer</a:t>
            </a:r>
            <a:r>
              <a:rPr dirty="0" sz="1800" spc="-3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los</a:t>
            </a:r>
            <a:r>
              <a:rPr dirty="0" sz="1800" spc="-6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siguientes datos:</a:t>
            </a:r>
            <a:endParaRPr sz="1800">
              <a:latin typeface="Microsoft Sans Serif"/>
              <a:cs typeface="Microsoft Sans Serif"/>
            </a:endParaRPr>
          </a:p>
          <a:p>
            <a:pPr marL="354965" indent="-342265">
              <a:lnSpc>
                <a:spcPts val="1570"/>
              </a:lnSpc>
              <a:spcBef>
                <a:spcPts val="775"/>
              </a:spcBef>
              <a:buFont typeface="Symbol"/>
              <a:buChar char=""/>
              <a:tabLst>
                <a:tab pos="354965" algn="l"/>
              </a:tabLst>
            </a:pP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-45">
                <a:latin typeface="Microsoft Sans Serif"/>
                <a:cs typeface="Microsoft Sans Serif"/>
              </a:rPr>
              <a:t> </a:t>
            </a:r>
            <a:r>
              <a:rPr dirty="0" sz="1400" spc="-30">
                <a:latin typeface="Microsoft Sans Serif"/>
                <a:cs typeface="Microsoft Sans Serif"/>
              </a:rPr>
              <a:t>acuerdo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con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los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 spc="-55">
                <a:latin typeface="Microsoft Sans Serif"/>
                <a:cs typeface="Microsoft Sans Serif"/>
              </a:rPr>
              <a:t>mapas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que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nos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ha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proporcionado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la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librería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-25">
                <a:latin typeface="Microsoft Sans Serif"/>
                <a:cs typeface="Microsoft Sans Serif"/>
              </a:rPr>
              <a:t> Folium,</a:t>
            </a:r>
            <a:r>
              <a:rPr dirty="0" sz="1400" spc="-45">
                <a:latin typeface="Microsoft Sans Serif"/>
                <a:cs typeface="Microsoft Sans Serif"/>
              </a:rPr>
              <a:t> </a:t>
            </a:r>
            <a:r>
              <a:rPr dirty="0" sz="1400" spc="-90">
                <a:latin typeface="Microsoft Sans Serif"/>
                <a:cs typeface="Microsoft Sans Serif"/>
              </a:rPr>
              <a:t>SpaceX</a:t>
            </a:r>
            <a:r>
              <a:rPr dirty="0" sz="1400">
                <a:latin typeface="Microsoft Sans Serif"/>
                <a:cs typeface="Microsoft Sans Serif"/>
              </a:rPr>
              <a:t> tiene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tres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sitios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-35">
                <a:latin typeface="Microsoft Sans Serif"/>
                <a:cs typeface="Microsoft Sans Serif"/>
              </a:rPr>
              <a:t>lanzamiento,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siendo</a:t>
            </a:r>
            <a:r>
              <a:rPr dirty="0" sz="1400" spc="-25">
                <a:latin typeface="Microsoft Sans Serif"/>
                <a:cs typeface="Microsoft Sans Serif"/>
              </a:rPr>
              <a:t> los</a:t>
            </a:r>
            <a:endParaRPr sz="1400">
              <a:latin typeface="Microsoft Sans Serif"/>
              <a:cs typeface="Microsoft Sans Serif"/>
            </a:endParaRPr>
          </a:p>
          <a:p>
            <a:pPr marL="354965">
              <a:lnSpc>
                <a:spcPts val="1570"/>
              </a:lnSpc>
            </a:pPr>
            <a:r>
              <a:rPr dirty="0" sz="1400">
                <a:latin typeface="Microsoft Sans Serif"/>
                <a:cs typeface="Microsoft Sans Serif"/>
              </a:rPr>
              <a:t>que</a:t>
            </a:r>
            <a:r>
              <a:rPr dirty="0" sz="1400" spc="305">
                <a:latin typeface="Microsoft Sans Serif"/>
                <a:cs typeface="Microsoft Sans Serif"/>
              </a:rPr>
              <a:t> </a:t>
            </a:r>
            <a:r>
              <a:rPr dirty="0" sz="1400" spc="-30">
                <a:latin typeface="Microsoft Sans Serif"/>
                <a:cs typeface="Microsoft Sans Serif"/>
              </a:rPr>
              <a:t>realizan</a:t>
            </a:r>
            <a:r>
              <a:rPr dirty="0" sz="1400" spc="-25">
                <a:latin typeface="Microsoft Sans Serif"/>
                <a:cs typeface="Microsoft Sans Serif"/>
              </a:rPr>
              <a:t> mayor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 spc="-25">
                <a:latin typeface="Microsoft Sans Serif"/>
                <a:cs typeface="Microsoft Sans Serif"/>
              </a:rPr>
              <a:t>número</a:t>
            </a:r>
            <a:r>
              <a:rPr dirty="0" sz="1400" spc="-5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-30">
                <a:latin typeface="Microsoft Sans Serif"/>
                <a:cs typeface="Microsoft Sans Serif"/>
              </a:rPr>
              <a:t>lanzamiento</a:t>
            </a:r>
            <a:r>
              <a:rPr dirty="0" sz="1400" spc="-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los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sitiados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en</a:t>
            </a:r>
            <a:r>
              <a:rPr dirty="0" sz="1400" spc="-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la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costa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Florida: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5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lvl="1" marL="756285" indent="-287020">
              <a:lnSpc>
                <a:spcPct val="100000"/>
              </a:lnSpc>
              <a:buFont typeface="Courier New"/>
              <a:buChar char="o"/>
              <a:tabLst>
                <a:tab pos="756285" algn="l"/>
              </a:tabLst>
            </a:pPr>
            <a:r>
              <a:rPr dirty="0" sz="1400" spc="-180">
                <a:latin typeface="Microsoft Sans Serif"/>
                <a:cs typeface="Microsoft Sans Serif"/>
              </a:rPr>
              <a:t>KSC</a:t>
            </a:r>
            <a:r>
              <a:rPr dirty="0" sz="1400" spc="30">
                <a:latin typeface="Microsoft Sans Serif"/>
                <a:cs typeface="Microsoft Sans Serif"/>
              </a:rPr>
              <a:t> </a:t>
            </a:r>
            <a:r>
              <a:rPr dirty="0" sz="1400" spc="-95">
                <a:latin typeface="Microsoft Sans Serif"/>
                <a:cs typeface="Microsoft Sans Serif"/>
              </a:rPr>
              <a:t>LC-</a:t>
            </a:r>
            <a:r>
              <a:rPr dirty="0" sz="1400">
                <a:latin typeface="Microsoft Sans Serif"/>
                <a:cs typeface="Microsoft Sans Serif"/>
              </a:rPr>
              <a:t>39A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con</a:t>
            </a:r>
            <a:r>
              <a:rPr dirty="0" sz="1400">
                <a:latin typeface="Microsoft Sans Serif"/>
                <a:cs typeface="Microsoft Sans Serif"/>
              </a:rPr>
              <a:t> 13,</a:t>
            </a:r>
            <a:r>
              <a:rPr dirty="0" sz="1400" spc="3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los</a:t>
            </a:r>
            <a:r>
              <a:rPr dirty="0" sz="1400" spc="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que</a:t>
            </a:r>
            <a:r>
              <a:rPr dirty="0" sz="1400" spc="5">
                <a:latin typeface="Microsoft Sans Serif"/>
                <a:cs typeface="Microsoft Sans Serif"/>
              </a:rPr>
              <a:t> </a:t>
            </a:r>
            <a:r>
              <a:rPr dirty="0" sz="1400" spc="65">
                <a:latin typeface="Microsoft Sans Serif"/>
                <a:cs typeface="Microsoft Sans Serif"/>
              </a:rPr>
              <a:t>10</a:t>
            </a:r>
            <a:r>
              <a:rPr dirty="0" sz="1400" spc="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fueron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un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éxito.</a:t>
            </a:r>
            <a:endParaRPr sz="1400">
              <a:latin typeface="Microsoft Sans Serif"/>
              <a:cs typeface="Microsoft Sans Serif"/>
            </a:endParaRPr>
          </a:p>
          <a:p>
            <a:pPr lvl="1" marL="756285" indent="-287020">
              <a:lnSpc>
                <a:spcPct val="100000"/>
              </a:lnSpc>
              <a:spcBef>
                <a:spcPts val="290"/>
              </a:spcBef>
              <a:buFont typeface="Courier New"/>
              <a:buChar char="o"/>
              <a:tabLst>
                <a:tab pos="756285" algn="l"/>
              </a:tabLst>
            </a:pPr>
            <a:r>
              <a:rPr dirty="0" sz="1400" spc="-165">
                <a:latin typeface="Microsoft Sans Serif"/>
                <a:cs typeface="Microsoft Sans Serif"/>
              </a:rPr>
              <a:t>CCAFS</a:t>
            </a:r>
            <a:r>
              <a:rPr dirty="0" sz="1400" spc="30">
                <a:latin typeface="Microsoft Sans Serif"/>
                <a:cs typeface="Microsoft Sans Serif"/>
              </a:rPr>
              <a:t> </a:t>
            </a:r>
            <a:r>
              <a:rPr dirty="0" sz="1400" spc="-125">
                <a:latin typeface="Microsoft Sans Serif"/>
                <a:cs typeface="Microsoft Sans Serif"/>
              </a:rPr>
              <a:t>SLC-</a:t>
            </a:r>
            <a:r>
              <a:rPr dirty="0" sz="1400" spc="65">
                <a:latin typeface="Microsoft Sans Serif"/>
                <a:cs typeface="Microsoft Sans Serif"/>
              </a:rPr>
              <a:t>40</a:t>
            </a:r>
            <a:r>
              <a:rPr dirty="0" sz="1400" spc="-4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con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33,</a:t>
            </a:r>
            <a:r>
              <a:rPr dirty="0" sz="1400" spc="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 los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que solo</a:t>
            </a:r>
            <a:r>
              <a:rPr dirty="0" sz="1400" spc="15">
                <a:latin typeface="Microsoft Sans Serif"/>
                <a:cs typeface="Microsoft Sans Serif"/>
              </a:rPr>
              <a:t> </a:t>
            </a:r>
            <a:r>
              <a:rPr dirty="0" sz="1400" spc="65">
                <a:latin typeface="Microsoft Sans Serif"/>
                <a:cs typeface="Microsoft Sans Serif"/>
              </a:rPr>
              <a:t>10</a:t>
            </a:r>
            <a:r>
              <a:rPr dirty="0" sz="1400" spc="10">
                <a:latin typeface="Microsoft Sans Serif"/>
                <a:cs typeface="Microsoft Sans Serif"/>
              </a:rPr>
              <a:t> </a:t>
            </a:r>
            <a:r>
              <a:rPr dirty="0" sz="1400" spc="-25">
                <a:latin typeface="Microsoft Sans Serif"/>
                <a:cs typeface="Microsoft Sans Serif"/>
              </a:rPr>
              <a:t>fueros,</a:t>
            </a:r>
            <a:r>
              <a:rPr dirty="0" sz="1400">
                <a:latin typeface="Microsoft Sans Serif"/>
                <a:cs typeface="Microsoft Sans Serif"/>
              </a:rPr>
              <a:t> </a:t>
            </a:r>
            <a:r>
              <a:rPr dirty="0" sz="1400" spc="-25">
                <a:latin typeface="Microsoft Sans Serif"/>
                <a:cs typeface="Microsoft Sans Serif"/>
              </a:rPr>
              <a:t>también,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un</a:t>
            </a:r>
            <a:r>
              <a:rPr dirty="0" sz="1400" spc="-10">
                <a:latin typeface="Microsoft Sans Serif"/>
                <a:cs typeface="Microsoft Sans Serif"/>
              </a:rPr>
              <a:t> éxito.</a:t>
            </a:r>
            <a:endParaRPr sz="1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04"/>
              </a:spcBef>
              <a:buFont typeface="Courier New"/>
              <a:buChar char="o"/>
            </a:pPr>
            <a:endParaRPr sz="1400">
              <a:latin typeface="Microsoft Sans Serif"/>
              <a:cs typeface="Microsoft Sans Serif"/>
            </a:endParaRPr>
          </a:p>
          <a:p>
            <a:pPr algn="just" marL="354965" marR="5080" indent="-342900">
              <a:lnSpc>
                <a:spcPct val="87000"/>
              </a:lnSpc>
              <a:buFont typeface="Symbol"/>
              <a:buChar char=""/>
              <a:tabLst>
                <a:tab pos="354965" algn="l"/>
              </a:tabLst>
            </a:pPr>
            <a:r>
              <a:rPr dirty="0" sz="1400" spc="-10">
                <a:latin typeface="Microsoft Sans Serif"/>
                <a:cs typeface="Microsoft Sans Serif"/>
              </a:rPr>
              <a:t>Aplicando</a:t>
            </a:r>
            <a:r>
              <a:rPr dirty="0" sz="1400">
                <a:latin typeface="Microsoft Sans Serif"/>
                <a:cs typeface="Microsoft Sans Serif"/>
              </a:rPr>
              <a:t> la metodología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 spc="-50">
                <a:latin typeface="Microsoft Sans Serif"/>
                <a:cs typeface="Microsoft Sans Serif"/>
              </a:rPr>
              <a:t>EDA</a:t>
            </a:r>
            <a:r>
              <a:rPr dirty="0" sz="1400">
                <a:latin typeface="Microsoft Sans Serif"/>
                <a:cs typeface="Microsoft Sans Serif"/>
              </a:rPr>
              <a:t> y</a:t>
            </a:r>
            <a:r>
              <a:rPr dirty="0" sz="1400" spc="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viendo</a:t>
            </a:r>
            <a:r>
              <a:rPr dirty="0" sz="1400" spc="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algunos</a:t>
            </a:r>
            <a:r>
              <a:rPr dirty="0" sz="1400">
                <a:latin typeface="Microsoft Sans Serif"/>
                <a:cs typeface="Microsoft Sans Serif"/>
              </a:rPr>
              <a:t> </a:t>
            </a:r>
            <a:r>
              <a:rPr dirty="0" sz="1400" spc="-30">
                <a:latin typeface="Microsoft Sans Serif"/>
                <a:cs typeface="Microsoft Sans Serif"/>
              </a:rPr>
              <a:t>diagramas</a:t>
            </a:r>
            <a:r>
              <a:rPr dirty="0" sz="1400">
                <a:latin typeface="Microsoft Sans Serif"/>
                <a:cs typeface="Microsoft Sans Serif"/>
              </a:rPr>
              <a:t> de</a:t>
            </a:r>
            <a:r>
              <a:rPr dirty="0" sz="1400" spc="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dispersión,</a:t>
            </a:r>
            <a:r>
              <a:rPr dirty="0" sz="1400" spc="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podemos</a:t>
            </a:r>
            <a:r>
              <a:rPr dirty="0" sz="1400">
                <a:latin typeface="Microsoft Sans Serif"/>
                <a:cs typeface="Microsoft Sans Serif"/>
              </a:rPr>
              <a:t> decir,</a:t>
            </a:r>
            <a:r>
              <a:rPr dirty="0" sz="1400" spc="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por una parte, que,</a:t>
            </a:r>
            <a:r>
              <a:rPr dirty="0" sz="1400" spc="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en la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relación </a:t>
            </a:r>
            <a:r>
              <a:rPr dirty="0" sz="1400">
                <a:latin typeface="Microsoft Sans Serif"/>
                <a:cs typeface="Microsoft Sans Serif"/>
              </a:rPr>
              <a:t>entre</a:t>
            </a:r>
            <a:r>
              <a:rPr dirty="0" sz="1400" spc="13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la</a:t>
            </a:r>
            <a:r>
              <a:rPr dirty="0" sz="1400" spc="1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carga</a:t>
            </a:r>
            <a:r>
              <a:rPr dirty="0" sz="1400" spc="1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útil</a:t>
            </a:r>
            <a:r>
              <a:rPr dirty="0" sz="1400" spc="1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masa</a:t>
            </a:r>
            <a:r>
              <a:rPr dirty="0" sz="1400" spc="1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13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carga</a:t>
            </a:r>
            <a:r>
              <a:rPr dirty="0" sz="1400" spc="1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útil</a:t>
            </a:r>
            <a:r>
              <a:rPr dirty="0" sz="1400" spc="114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y</a:t>
            </a:r>
            <a:r>
              <a:rPr dirty="0" sz="1400" spc="1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el</a:t>
            </a:r>
            <a:r>
              <a:rPr dirty="0" sz="1400" spc="1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resultado</a:t>
            </a:r>
            <a:r>
              <a:rPr dirty="0" sz="1400" spc="13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13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lanzamiento,</a:t>
            </a:r>
            <a:r>
              <a:rPr dirty="0" sz="1400" spc="13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comprobamos</a:t>
            </a:r>
            <a:r>
              <a:rPr dirty="0" sz="1400" spc="1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que</a:t>
            </a:r>
            <a:r>
              <a:rPr dirty="0" sz="1400" spc="1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en</a:t>
            </a:r>
            <a:r>
              <a:rPr dirty="0" sz="1400" spc="125">
                <a:latin typeface="Microsoft Sans Serif"/>
                <a:cs typeface="Microsoft Sans Serif"/>
              </a:rPr>
              <a:t> </a:t>
            </a:r>
            <a:r>
              <a:rPr dirty="0" sz="1400" spc="-114">
                <a:latin typeface="Microsoft Sans Serif"/>
                <a:cs typeface="Microsoft Sans Serif"/>
              </a:rPr>
              <a:t>CCAFS</a:t>
            </a:r>
            <a:r>
              <a:rPr dirty="0" sz="1400" spc="114">
                <a:latin typeface="Microsoft Sans Serif"/>
                <a:cs typeface="Microsoft Sans Serif"/>
              </a:rPr>
              <a:t> </a:t>
            </a:r>
            <a:r>
              <a:rPr dirty="0" sz="1400" spc="-60">
                <a:latin typeface="Microsoft Sans Serif"/>
                <a:cs typeface="Microsoft Sans Serif"/>
              </a:rPr>
              <a:t>SLC</a:t>
            </a:r>
            <a:r>
              <a:rPr dirty="0" sz="1400" spc="1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-</a:t>
            </a:r>
            <a:r>
              <a:rPr dirty="0" sz="1400" spc="65">
                <a:latin typeface="Microsoft Sans Serif"/>
                <a:cs typeface="Microsoft Sans Serif"/>
              </a:rPr>
              <a:t>40</a:t>
            </a:r>
            <a:r>
              <a:rPr dirty="0" sz="1400" spc="1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tuvieron</a:t>
            </a:r>
            <a:r>
              <a:rPr dirty="0" sz="1400" spc="130">
                <a:latin typeface="Microsoft Sans Serif"/>
                <a:cs typeface="Microsoft Sans Serif"/>
              </a:rPr>
              <a:t> </a:t>
            </a:r>
            <a:r>
              <a:rPr dirty="0" sz="1400" spc="-25">
                <a:latin typeface="Microsoft Sans Serif"/>
                <a:cs typeface="Microsoft Sans Serif"/>
              </a:rPr>
              <a:t>más </a:t>
            </a:r>
            <a:r>
              <a:rPr dirty="0" sz="1400" spc="-30">
                <a:latin typeface="Microsoft Sans Serif"/>
                <a:cs typeface="Microsoft Sans Serif"/>
              </a:rPr>
              <a:t>lanzamientos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exitosos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con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una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 spc="-50">
                <a:latin typeface="Microsoft Sans Serif"/>
                <a:cs typeface="Microsoft Sans Serif"/>
              </a:rPr>
              <a:t>masa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5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carga</a:t>
            </a:r>
            <a:r>
              <a:rPr dirty="0" sz="1400" spc="4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útil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5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entre</a:t>
            </a:r>
            <a:r>
              <a:rPr dirty="0" sz="1400" spc="55">
                <a:latin typeface="Microsoft Sans Serif"/>
                <a:cs typeface="Microsoft Sans Serif"/>
              </a:rPr>
              <a:t> </a:t>
            </a:r>
            <a:r>
              <a:rPr dirty="0" sz="1400" spc="65">
                <a:latin typeface="Microsoft Sans Serif"/>
                <a:cs typeface="Microsoft Sans Serif"/>
              </a:rPr>
              <a:t>2000</a:t>
            </a:r>
            <a:r>
              <a:rPr dirty="0" sz="1400" spc="4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y</a:t>
            </a:r>
            <a:r>
              <a:rPr dirty="0" sz="1400" spc="60">
                <a:latin typeface="Microsoft Sans Serif"/>
                <a:cs typeface="Microsoft Sans Serif"/>
              </a:rPr>
              <a:t> </a:t>
            </a:r>
            <a:r>
              <a:rPr dirty="0" sz="1400" spc="65">
                <a:latin typeface="Microsoft Sans Serif"/>
                <a:cs typeface="Microsoft Sans Serif"/>
              </a:rPr>
              <a:t>7000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kg,</a:t>
            </a:r>
            <a:r>
              <a:rPr dirty="0" sz="1400" spc="46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y,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por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otra,</a:t>
            </a:r>
            <a:r>
              <a:rPr dirty="0" sz="1400" spc="47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que</a:t>
            </a:r>
            <a:r>
              <a:rPr dirty="0" sz="1400" spc="5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existe</a:t>
            </a:r>
            <a:r>
              <a:rPr dirty="0" sz="1400" spc="6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una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relación</a:t>
            </a:r>
            <a:r>
              <a:rPr dirty="0" sz="1400" spc="4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entre</a:t>
            </a:r>
            <a:r>
              <a:rPr dirty="0" sz="1400" spc="55">
                <a:latin typeface="Microsoft Sans Serif"/>
                <a:cs typeface="Microsoft Sans Serif"/>
              </a:rPr>
              <a:t> </a:t>
            </a:r>
            <a:r>
              <a:rPr dirty="0" sz="1400" spc="-25">
                <a:latin typeface="Microsoft Sans Serif"/>
                <a:cs typeface="Microsoft Sans Serif"/>
              </a:rPr>
              <a:t>los </a:t>
            </a:r>
            <a:r>
              <a:rPr dirty="0" sz="1400">
                <a:latin typeface="Microsoft Sans Serif"/>
                <a:cs typeface="Microsoft Sans Serif"/>
              </a:rPr>
              <a:t>distintos</a:t>
            </a:r>
            <a:r>
              <a:rPr dirty="0" sz="1400" spc="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tipos</a:t>
            </a:r>
            <a:r>
              <a:rPr dirty="0" sz="1400" spc="4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órbitas</a:t>
            </a:r>
            <a:r>
              <a:rPr dirty="0" sz="1400" spc="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y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la</a:t>
            </a:r>
            <a:r>
              <a:rPr dirty="0" sz="1400" spc="40">
                <a:latin typeface="Microsoft Sans Serif"/>
                <a:cs typeface="Microsoft Sans Serif"/>
              </a:rPr>
              <a:t> </a:t>
            </a:r>
            <a:r>
              <a:rPr dirty="0" sz="1400" spc="-45">
                <a:latin typeface="Microsoft Sans Serif"/>
                <a:cs typeface="Microsoft Sans Serif"/>
              </a:rPr>
              <a:t>masa</a:t>
            </a:r>
            <a:r>
              <a:rPr dirty="0" sz="1400" spc="4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carga</a:t>
            </a:r>
            <a:r>
              <a:rPr dirty="0" sz="1400" spc="4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útil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en</a:t>
            </a:r>
            <a:r>
              <a:rPr dirty="0" sz="1400" spc="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los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resultados</a:t>
            </a:r>
            <a:r>
              <a:rPr dirty="0" sz="1400" spc="4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los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 spc="-25">
                <a:latin typeface="Microsoft Sans Serif"/>
                <a:cs typeface="Microsoft Sans Serif"/>
              </a:rPr>
              <a:t>lanzamientos</a:t>
            </a:r>
            <a:r>
              <a:rPr dirty="0" sz="1400" spc="35">
                <a:latin typeface="Microsoft Sans Serif"/>
                <a:cs typeface="Microsoft Sans Serif"/>
              </a:rPr>
              <a:t> </a:t>
            </a:r>
            <a:r>
              <a:rPr dirty="0" sz="1400" spc="-30">
                <a:latin typeface="Microsoft Sans Serif"/>
                <a:cs typeface="Microsoft Sans Serif"/>
              </a:rPr>
              <a:t>efectuados,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siendo</a:t>
            </a:r>
            <a:r>
              <a:rPr dirty="0" sz="1400" spc="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en</a:t>
            </a:r>
            <a:r>
              <a:rPr dirty="0" sz="1400" spc="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este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 spc="-30">
                <a:latin typeface="Microsoft Sans Serif"/>
                <a:cs typeface="Microsoft Sans Serif"/>
              </a:rPr>
              <a:t>caso,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 spc="-25">
                <a:latin typeface="Microsoft Sans Serif"/>
                <a:cs typeface="Microsoft Sans Serif"/>
              </a:rPr>
              <a:t>los </a:t>
            </a:r>
            <a:r>
              <a:rPr dirty="0" sz="1400" spc="-30">
                <a:latin typeface="Microsoft Sans Serif"/>
                <a:cs typeface="Microsoft Sans Serif"/>
              </a:rPr>
              <a:t>lanzamientos</a:t>
            </a:r>
            <a:r>
              <a:rPr dirty="0" sz="1400" spc="40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hacia</a:t>
            </a:r>
            <a:r>
              <a:rPr dirty="0" sz="1400" spc="4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la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orbita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 spc="-110">
                <a:latin typeface="Microsoft Sans Serif"/>
                <a:cs typeface="Microsoft Sans Serif"/>
              </a:rPr>
              <a:t>GTO,</a:t>
            </a:r>
            <a:r>
              <a:rPr dirty="0" sz="1400" spc="5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ubicada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35.786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kilómetros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sobre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el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ecuador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5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la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tierra,</a:t>
            </a:r>
            <a:r>
              <a:rPr dirty="0" sz="1400" spc="5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donde</a:t>
            </a:r>
            <a:r>
              <a:rPr dirty="0" sz="1400" spc="6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se</a:t>
            </a:r>
            <a:r>
              <a:rPr dirty="0" sz="1400" spc="5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ha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registrado</a:t>
            </a:r>
            <a:r>
              <a:rPr dirty="0" sz="1400" spc="4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mayor </a:t>
            </a:r>
            <a:r>
              <a:rPr dirty="0" sz="1400" spc="-20">
                <a:latin typeface="Microsoft Sans Serif"/>
                <a:cs typeface="Microsoft Sans Serif"/>
              </a:rPr>
              <a:t>número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resultados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positivos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Font typeface="Symbol"/>
              <a:buChar char=""/>
            </a:pPr>
            <a:endParaRPr sz="1400">
              <a:latin typeface="Microsoft Sans Serif"/>
              <a:cs typeface="Microsoft Sans Serif"/>
            </a:endParaRPr>
          </a:p>
          <a:p>
            <a:pPr marL="354965" indent="-342265">
              <a:lnSpc>
                <a:spcPts val="1575"/>
              </a:lnSpc>
              <a:buFont typeface="Symbol"/>
              <a:buChar char=""/>
              <a:tabLst>
                <a:tab pos="354965" algn="l"/>
              </a:tabLst>
            </a:pPr>
            <a:r>
              <a:rPr dirty="0" sz="1400" spc="-40">
                <a:latin typeface="Microsoft Sans Serif"/>
                <a:cs typeface="Microsoft Sans Serif"/>
              </a:rPr>
              <a:t>Conforme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la</a:t>
            </a:r>
            <a:r>
              <a:rPr dirty="0" sz="1400" spc="-20">
                <a:latin typeface="Microsoft Sans Serif"/>
                <a:cs typeface="Microsoft Sans Serif"/>
              </a:rPr>
              <a:t> información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que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nos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ha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proporciona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el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gráfico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dispersión </a:t>
            </a:r>
            <a:r>
              <a:rPr dirty="0" sz="1400" spc="-30">
                <a:latin typeface="Microsoft Sans Serif"/>
                <a:cs typeface="Microsoft Sans Serif"/>
              </a:rPr>
              <a:t>realizados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con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 spc="-70">
                <a:latin typeface="Microsoft Sans Serif"/>
                <a:cs typeface="Microsoft Sans Serif"/>
              </a:rPr>
              <a:t>Space_dahs,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dentro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las </a:t>
            </a:r>
            <a:r>
              <a:rPr dirty="0" sz="1400" spc="-10">
                <a:latin typeface="Microsoft Sans Serif"/>
                <a:cs typeface="Microsoft Sans Serif"/>
              </a:rPr>
              <a:t>distintas</a:t>
            </a:r>
            <a:endParaRPr sz="1400">
              <a:latin typeface="Microsoft Sans Serif"/>
              <a:cs typeface="Microsoft Sans Serif"/>
            </a:endParaRPr>
          </a:p>
          <a:p>
            <a:pPr marL="354965">
              <a:lnSpc>
                <a:spcPts val="1575"/>
              </a:lnSpc>
            </a:pPr>
            <a:r>
              <a:rPr dirty="0" sz="1400" spc="-35">
                <a:latin typeface="Microsoft Sans Serif"/>
                <a:cs typeface="Microsoft Sans Serif"/>
              </a:rPr>
              <a:t>versiones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del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 spc="-40">
                <a:latin typeface="Microsoft Sans Serif"/>
                <a:cs typeface="Microsoft Sans Serif"/>
              </a:rPr>
              <a:t>Falcon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 spc="65">
                <a:latin typeface="Microsoft Sans Serif"/>
                <a:cs typeface="Microsoft Sans Serif"/>
              </a:rPr>
              <a:t>9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 spc="-25">
                <a:latin typeface="Microsoft Sans Serif"/>
                <a:cs typeface="Microsoft Sans Serif"/>
              </a:rPr>
              <a:t>podemos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ver </a:t>
            </a:r>
            <a:r>
              <a:rPr dirty="0" sz="1400" spc="-20">
                <a:latin typeface="Microsoft Sans Serif"/>
                <a:cs typeface="Microsoft Sans Serif"/>
              </a:rPr>
              <a:t>que:</a:t>
            </a:r>
            <a:endParaRPr sz="1400">
              <a:latin typeface="Microsoft Sans Serif"/>
              <a:cs typeface="Microsoft Sans Serif"/>
            </a:endParaRPr>
          </a:p>
          <a:p>
            <a:pPr lvl="1" marL="756285" marR="311150" indent="-287020">
              <a:lnSpc>
                <a:spcPts val="1460"/>
              </a:lnSpc>
              <a:spcBef>
                <a:spcPts val="1310"/>
              </a:spcBef>
              <a:buFont typeface="Courier New"/>
              <a:buChar char="o"/>
              <a:tabLst>
                <a:tab pos="756285" algn="l"/>
              </a:tabLst>
            </a:pPr>
            <a:r>
              <a:rPr dirty="0" sz="1400" spc="-20">
                <a:latin typeface="Microsoft Sans Serif"/>
                <a:cs typeface="Microsoft Sans Serif"/>
              </a:rPr>
              <a:t>Aplicando</a:t>
            </a:r>
            <a:r>
              <a:rPr dirty="0" sz="1400" spc="-5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todos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los</a:t>
            </a:r>
            <a:r>
              <a:rPr dirty="0" sz="1400" spc="-20">
                <a:latin typeface="Microsoft Sans Serif"/>
                <a:cs typeface="Microsoft Sans Serif"/>
              </a:rPr>
              <a:t> rangos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 spc="-80">
                <a:latin typeface="Microsoft Sans Serif"/>
                <a:cs typeface="Microsoft Sans Serif"/>
              </a:rPr>
              <a:t>masa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 spc="-40">
                <a:latin typeface="Microsoft Sans Serif"/>
                <a:cs typeface="Microsoft Sans Serif"/>
              </a:rPr>
              <a:t>carga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útil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la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versión </a:t>
            </a:r>
            <a:r>
              <a:rPr dirty="0" sz="1400">
                <a:latin typeface="Microsoft Sans Serif"/>
                <a:cs typeface="Microsoft Sans Serif"/>
              </a:rPr>
              <a:t>F1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 spc="-30">
                <a:latin typeface="Microsoft Sans Serif"/>
                <a:cs typeface="Microsoft Sans Serif"/>
              </a:rPr>
              <a:t>es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la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que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 spc="-55">
                <a:latin typeface="Microsoft Sans Serif"/>
                <a:cs typeface="Microsoft Sans Serif"/>
              </a:rPr>
              <a:t>más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 spc="-25">
                <a:latin typeface="Microsoft Sans Serif"/>
                <a:cs typeface="Microsoft Sans Serif"/>
              </a:rPr>
              <a:t>porcentaje</a:t>
            </a:r>
            <a:r>
              <a:rPr dirty="0" sz="1400" spc="-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éxito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ha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tenido,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mientras </a:t>
            </a:r>
            <a:r>
              <a:rPr dirty="0" sz="1400">
                <a:latin typeface="Microsoft Sans Serif"/>
                <a:cs typeface="Microsoft Sans Serif"/>
              </a:rPr>
              <a:t>que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la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versión</a:t>
            </a:r>
            <a:r>
              <a:rPr dirty="0" sz="1400" spc="-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v1.1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 spc="-30">
                <a:latin typeface="Microsoft Sans Serif"/>
                <a:cs typeface="Microsoft Sans Serif"/>
              </a:rPr>
              <a:t>es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la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que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 spc="-55">
                <a:latin typeface="Microsoft Sans Serif"/>
                <a:cs typeface="Microsoft Sans Serif"/>
              </a:rPr>
              <a:t>más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 spc="-45">
                <a:latin typeface="Microsoft Sans Serif"/>
                <a:cs typeface="Microsoft Sans Serif"/>
              </a:rPr>
              <a:t>fracasos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ha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sufrido.</a:t>
            </a:r>
            <a:endParaRPr sz="1400">
              <a:latin typeface="Microsoft Sans Serif"/>
              <a:cs typeface="Microsoft Sans Serif"/>
            </a:endParaRPr>
          </a:p>
          <a:p>
            <a:pPr lvl="1" marL="756285" indent="-287020">
              <a:lnSpc>
                <a:spcPct val="100000"/>
              </a:lnSpc>
              <a:spcBef>
                <a:spcPts val="270"/>
              </a:spcBef>
              <a:buFont typeface="Courier New"/>
              <a:buChar char="o"/>
              <a:tabLst>
                <a:tab pos="756285" algn="l"/>
              </a:tabLst>
            </a:pPr>
            <a:r>
              <a:rPr dirty="0" sz="1400" spc="-20">
                <a:latin typeface="Microsoft Sans Serif"/>
                <a:cs typeface="Microsoft Sans Serif"/>
              </a:rPr>
              <a:t>Aplicando </a:t>
            </a:r>
            <a:r>
              <a:rPr dirty="0" sz="1400">
                <a:latin typeface="Microsoft Sans Serif"/>
                <a:cs typeface="Microsoft Sans Serif"/>
              </a:rPr>
              <a:t>un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rango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entre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 spc="70">
                <a:latin typeface="Microsoft Sans Serif"/>
                <a:cs typeface="Microsoft Sans Serif"/>
              </a:rPr>
              <a:t>2000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y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 spc="70">
                <a:latin typeface="Microsoft Sans Serif"/>
                <a:cs typeface="Microsoft Sans Serif"/>
              </a:rPr>
              <a:t>10000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kg,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la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versión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v1.1</a:t>
            </a:r>
            <a:r>
              <a:rPr dirty="0" sz="1400" spc="-10">
                <a:latin typeface="Microsoft Sans Serif"/>
                <a:cs typeface="Microsoft Sans Serif"/>
              </a:rPr>
              <a:t> sigue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tenido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 spc="-65">
                <a:latin typeface="Microsoft Sans Serif"/>
                <a:cs typeface="Microsoft Sans Serif"/>
              </a:rPr>
              <a:t>más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fracasos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109706" y="6104028"/>
            <a:ext cx="269240" cy="255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5"/>
              </a:lnSpc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44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19962" y="6136490"/>
            <a:ext cx="88265" cy="225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 sz="1400" spc="-50"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48562" y="6139717"/>
            <a:ext cx="9788525" cy="398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60"/>
              </a:lnSpc>
            </a:pPr>
            <a:r>
              <a:rPr dirty="0" sz="1400" spc="-10">
                <a:latin typeface="Microsoft Sans Serif"/>
                <a:cs typeface="Microsoft Sans Serif"/>
              </a:rPr>
              <a:t>Por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último,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en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cuanto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al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 spc="-40">
                <a:latin typeface="Microsoft Sans Serif"/>
                <a:cs typeface="Microsoft Sans Serif"/>
              </a:rPr>
              <a:t>análisis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predictivo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,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el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resultado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 spc="-30">
                <a:latin typeface="Microsoft Sans Serif"/>
                <a:cs typeface="Microsoft Sans Serif"/>
              </a:rPr>
              <a:t>es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el</a:t>
            </a:r>
            <a:r>
              <a:rPr dirty="0" sz="1400" spc="-25">
                <a:latin typeface="Microsoft Sans Serif"/>
                <a:cs typeface="Microsoft Sans Serif"/>
              </a:rPr>
              <a:t> mismo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en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los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65">
                <a:latin typeface="Microsoft Sans Serif"/>
                <a:cs typeface="Microsoft Sans Serif"/>
              </a:rPr>
              <a:t>4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tipos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 spc="-40">
                <a:latin typeface="Microsoft Sans Serif"/>
                <a:cs typeface="Microsoft Sans Serif"/>
              </a:rPr>
              <a:t>clasificación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que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 spc="-40">
                <a:latin typeface="Microsoft Sans Serif"/>
                <a:cs typeface="Microsoft Sans Serif"/>
              </a:rPr>
              <a:t>hemos</a:t>
            </a:r>
            <a:r>
              <a:rPr dirty="0" sz="1400" spc="-25">
                <a:latin typeface="Microsoft Sans Serif"/>
                <a:cs typeface="Microsoft Sans Serif"/>
              </a:rPr>
              <a:t> realizado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por</a:t>
            </a:r>
            <a:r>
              <a:rPr dirty="0" sz="1400" spc="-25">
                <a:latin typeface="Microsoft Sans Serif"/>
                <a:cs typeface="Microsoft Sans Serif"/>
              </a:rPr>
              <a:t> los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515"/>
              </a:lnSpc>
            </a:pPr>
            <a:r>
              <a:rPr dirty="0" sz="1400">
                <a:latin typeface="Microsoft Sans Serif"/>
                <a:cs typeface="Microsoft Sans Serif"/>
              </a:rPr>
              <a:t>que</a:t>
            </a:r>
            <a:r>
              <a:rPr dirty="0" sz="1400" spc="-60">
                <a:latin typeface="Microsoft Sans Serif"/>
                <a:cs typeface="Microsoft Sans Serif"/>
              </a:rPr>
              <a:t> </a:t>
            </a:r>
            <a:r>
              <a:rPr dirty="0" sz="1400" spc="-50">
                <a:latin typeface="Microsoft Sans Serif"/>
                <a:cs typeface="Microsoft Sans Serif"/>
              </a:rPr>
              <a:t>hemos</a:t>
            </a:r>
            <a:r>
              <a:rPr dirty="0" sz="1400" spc="-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elegido</a:t>
            </a:r>
            <a:r>
              <a:rPr dirty="0" sz="1400" spc="-4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el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primero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de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ello,</a:t>
            </a:r>
            <a:r>
              <a:rPr dirty="0" sz="1400" spc="-3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la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regresión</a:t>
            </a:r>
            <a:r>
              <a:rPr dirty="0" sz="1400" spc="-4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logistica.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85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40"/>
              <a:t>Conclusiones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670758"/>
            <a:ext cx="10304145" cy="3634104"/>
          </a:xfrm>
          <a:prstGeom prst="rect">
            <a:avLst/>
          </a:prstGeom>
        </p:spPr>
        <p:txBody>
          <a:bodyPr wrap="square" lIns="0" tIns="16383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90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dirty="0" sz="2000" spc="-110">
                <a:solidFill>
                  <a:srgbClr val="292929"/>
                </a:solidFill>
                <a:latin typeface="Microsoft Sans Serif"/>
                <a:cs typeface="Microsoft Sans Serif"/>
              </a:rPr>
              <a:t>Enlaces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90">
                <a:solidFill>
                  <a:srgbClr val="292929"/>
                </a:solidFill>
                <a:latin typeface="Microsoft Sans Serif"/>
                <a:cs typeface="Microsoft Sans Serif"/>
              </a:rPr>
              <a:t>Sección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1:</a:t>
            </a:r>
            <a:endParaRPr sz="20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700" spc="-190" b="1">
                <a:solidFill>
                  <a:srgbClr val="292929"/>
                </a:solidFill>
                <a:latin typeface="Arial"/>
                <a:cs typeface="Arial"/>
              </a:rPr>
              <a:t>RECOPILACIÓN</a:t>
            </a:r>
            <a:r>
              <a:rPr dirty="0" sz="1700" spc="-5" b="1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dirty="0" sz="1700" spc="-160" b="1">
                <a:solidFill>
                  <a:srgbClr val="292929"/>
                </a:solidFill>
                <a:latin typeface="Arial"/>
                <a:cs typeface="Arial"/>
              </a:rPr>
              <a:t>DE</a:t>
            </a:r>
            <a:r>
              <a:rPr dirty="0" sz="1700" spc="10" b="1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dirty="0" sz="1700" spc="-180" b="1">
                <a:solidFill>
                  <a:srgbClr val="292929"/>
                </a:solidFill>
                <a:latin typeface="Arial"/>
                <a:cs typeface="Arial"/>
              </a:rPr>
              <a:t>DATOS</a:t>
            </a:r>
            <a:r>
              <a:rPr dirty="0" sz="1700" b="1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1700">
              <a:latin typeface="Microsoft Sans Serif"/>
              <a:cs typeface="Microsoft Sans Serif"/>
            </a:endParaRPr>
          </a:p>
          <a:p>
            <a:pPr marL="469900" marR="13970" indent="65405">
              <a:lnSpc>
                <a:spcPct val="80000"/>
              </a:lnSpc>
              <a:spcBef>
                <a:spcPts val="1380"/>
              </a:spcBef>
            </a:pPr>
            <a:r>
              <a:rPr dirty="0" u="sng" sz="2000" spc="-10">
                <a:solidFill>
                  <a:srgbClr val="0947CA"/>
                </a:solidFill>
                <a:uFill>
                  <a:solidFill>
                    <a:srgbClr val="0947CA"/>
                  </a:solidFill>
                </a:uFill>
                <a:latin typeface="Microsoft Sans Serif"/>
                <a:cs typeface="Microsoft Sans Serif"/>
                <a:hlinkClick r:id="rId2"/>
              </a:rPr>
              <a:t>https://view.genially.com/674effaa20856261e6a9b53e/horizontal-</a:t>
            </a:r>
            <a:r>
              <a:rPr dirty="0" u="sng" sz="2000" spc="-35">
                <a:solidFill>
                  <a:srgbClr val="0947CA"/>
                </a:solidFill>
                <a:uFill>
                  <a:solidFill>
                    <a:srgbClr val="0947CA"/>
                  </a:solidFill>
                </a:uFill>
                <a:latin typeface="Microsoft Sans Serif"/>
                <a:cs typeface="Microsoft Sans Serif"/>
                <a:hlinkClick r:id="rId2"/>
              </a:rPr>
              <a:t>infographic-</a:t>
            </a:r>
            <a:r>
              <a:rPr dirty="0" u="sng" sz="2000" spc="-10">
                <a:solidFill>
                  <a:srgbClr val="0947CA"/>
                </a:solidFill>
                <a:uFill>
                  <a:solidFill>
                    <a:srgbClr val="0947CA"/>
                  </a:solidFill>
                </a:uFill>
                <a:latin typeface="Microsoft Sans Serif"/>
                <a:cs typeface="Microsoft Sans Serif"/>
                <a:hlinkClick r:id="rId2"/>
              </a:rPr>
              <a:t>diagrams-</a:t>
            </a:r>
            <a:r>
              <a:rPr dirty="0" sz="2000" spc="-10">
                <a:solidFill>
                  <a:srgbClr val="0947CA"/>
                </a:solidFill>
                <a:latin typeface="Microsoft Sans Serif"/>
                <a:cs typeface="Microsoft Sans Serif"/>
              </a:rPr>
              <a:t> </a:t>
            </a:r>
            <a:r>
              <a:rPr dirty="0" u="sng" sz="2000" spc="-55">
                <a:solidFill>
                  <a:srgbClr val="0947CA"/>
                </a:solidFill>
                <a:uFill>
                  <a:solidFill>
                    <a:srgbClr val="0947CA"/>
                  </a:solidFill>
                </a:uFill>
                <a:latin typeface="Microsoft Sans Serif"/>
                <a:cs typeface="Microsoft Sans Serif"/>
                <a:hlinkClick r:id="rId2"/>
              </a:rPr>
              <a:t>diagrama-</a:t>
            </a:r>
            <a:r>
              <a:rPr dirty="0" u="sng" sz="2000" spc="-50">
                <a:solidFill>
                  <a:srgbClr val="0947CA"/>
                </a:solidFill>
                <a:uFill>
                  <a:solidFill>
                    <a:srgbClr val="0947CA"/>
                  </a:solidFill>
                </a:uFill>
                <a:latin typeface="Microsoft Sans Serif"/>
                <a:cs typeface="Microsoft Sans Serif"/>
                <a:hlinkClick r:id="rId2"/>
              </a:rPr>
              <a:t>de-recopilacion-</a:t>
            </a:r>
            <a:r>
              <a:rPr dirty="0" u="sng" sz="2000" spc="-55">
                <a:solidFill>
                  <a:srgbClr val="0947CA"/>
                </a:solidFill>
                <a:uFill>
                  <a:solidFill>
                    <a:srgbClr val="0947CA"/>
                  </a:solidFill>
                </a:uFill>
                <a:latin typeface="Microsoft Sans Serif"/>
                <a:cs typeface="Microsoft Sans Serif"/>
                <a:hlinkClick r:id="rId2"/>
              </a:rPr>
              <a:t>de-</a:t>
            </a:r>
            <a:r>
              <a:rPr dirty="0" u="sng" sz="2000" spc="-10">
                <a:solidFill>
                  <a:srgbClr val="0947CA"/>
                </a:solidFill>
                <a:uFill>
                  <a:solidFill>
                    <a:srgbClr val="0947CA"/>
                  </a:solidFill>
                </a:uFill>
                <a:latin typeface="Microsoft Sans Serif"/>
                <a:cs typeface="Microsoft Sans Serif"/>
                <a:hlinkClick r:id="rId2"/>
              </a:rPr>
              <a:t>datos</a:t>
            </a:r>
            <a:endParaRPr sz="20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1005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700" spc="-160" b="1">
                <a:latin typeface="Arial"/>
                <a:cs typeface="Arial"/>
              </a:rPr>
              <a:t>DATA</a:t>
            </a:r>
            <a:r>
              <a:rPr dirty="0" sz="1700" spc="15" b="1">
                <a:latin typeface="Arial"/>
                <a:cs typeface="Arial"/>
              </a:rPr>
              <a:t> </a:t>
            </a:r>
            <a:r>
              <a:rPr dirty="0" sz="1700" spc="-210" b="1">
                <a:latin typeface="Arial"/>
                <a:cs typeface="Arial"/>
              </a:rPr>
              <a:t>WRANGLING</a:t>
            </a:r>
            <a:r>
              <a:rPr dirty="0" sz="1700" spc="15" b="1">
                <a:latin typeface="Arial"/>
                <a:cs typeface="Arial"/>
              </a:rPr>
              <a:t> </a:t>
            </a:r>
            <a:r>
              <a:rPr dirty="0" sz="1700" spc="-50" b="1">
                <a:latin typeface="Arial"/>
                <a:cs typeface="Arial"/>
              </a:rPr>
              <a:t>:</a:t>
            </a:r>
            <a:endParaRPr sz="1700">
              <a:latin typeface="Arial"/>
              <a:cs typeface="Arial"/>
            </a:endParaRPr>
          </a:p>
          <a:p>
            <a:pPr marL="469900" marR="5080">
              <a:lnSpc>
                <a:spcPct val="80000"/>
              </a:lnSpc>
              <a:spcBef>
                <a:spcPts val="1395"/>
              </a:spcBef>
            </a:pPr>
            <a:r>
              <a:rPr dirty="0" u="sng" sz="20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https://view.genially.com/674f702112a0badcdbc60749/</a:t>
            </a:r>
            <a:r>
              <a:rPr dirty="0" u="sng" sz="200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3"/>
              </a:rPr>
              <a:t>horizontal-</a:t>
            </a:r>
            <a:r>
              <a:rPr dirty="0" u="sng" sz="2000" spc="-4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3"/>
              </a:rPr>
              <a:t>infographic-</a:t>
            </a:r>
            <a:r>
              <a:rPr dirty="0" u="sng" sz="2000" spc="-1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3"/>
              </a:rPr>
              <a:t>diagrams-</a:t>
            </a:r>
            <a:r>
              <a:rPr dirty="0" sz="2000" spc="-1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dirty="0" u="sng" sz="2000" spc="-4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3"/>
              </a:rPr>
              <a:t>data-</a:t>
            </a:r>
            <a:r>
              <a:rPr dirty="0" u="sng" sz="2000" spc="-1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3"/>
              </a:rPr>
              <a:t>wrangling</a:t>
            </a:r>
            <a:endParaRPr sz="20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697865" algn="l"/>
              </a:tabLst>
            </a:pPr>
            <a:r>
              <a:rPr dirty="0" sz="1700" spc="-180" b="1">
                <a:latin typeface="Arial"/>
                <a:cs typeface="Arial"/>
              </a:rPr>
              <a:t>ANÁLISIS</a:t>
            </a:r>
            <a:r>
              <a:rPr dirty="0" sz="1700" spc="25" b="1">
                <a:latin typeface="Arial"/>
                <a:cs typeface="Arial"/>
              </a:rPr>
              <a:t> </a:t>
            </a:r>
            <a:r>
              <a:rPr dirty="0" sz="1700" spc="-170" b="1">
                <a:latin typeface="Arial"/>
                <a:cs typeface="Arial"/>
              </a:rPr>
              <a:t>PREDICTIVO</a:t>
            </a:r>
            <a:r>
              <a:rPr dirty="0" sz="1700" spc="5" b="1">
                <a:latin typeface="Arial"/>
                <a:cs typeface="Arial"/>
              </a:rPr>
              <a:t> </a:t>
            </a:r>
            <a:r>
              <a:rPr dirty="0" sz="1700" spc="-110" b="1">
                <a:latin typeface="Arial"/>
                <a:cs typeface="Arial"/>
              </a:rPr>
              <a:t>(CLASIFICACIÓN):</a:t>
            </a:r>
            <a:endParaRPr sz="1700">
              <a:latin typeface="Arial"/>
              <a:cs typeface="Arial"/>
            </a:endParaRPr>
          </a:p>
          <a:p>
            <a:pPr marL="469900" marR="1166495" indent="25400">
              <a:lnSpc>
                <a:spcPts val="1920"/>
              </a:lnSpc>
              <a:spcBef>
                <a:spcPts val="1380"/>
              </a:spcBef>
            </a:pPr>
            <a:r>
              <a:rPr dirty="0" u="sng" sz="20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https://view.genially.com/67507fb1522fcca000b7b3ce/horizontal-</a:t>
            </a:r>
            <a:r>
              <a:rPr dirty="0" u="sng" sz="20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infographic-</a:t>
            </a:r>
            <a:r>
              <a:rPr dirty="0" sz="2000" spc="-10">
                <a:solidFill>
                  <a:srgbClr val="0462C1"/>
                </a:solidFill>
                <a:latin typeface="Microsoft Sans Serif"/>
                <a:cs typeface="Microsoft Sans Serif"/>
                <a:hlinkClick r:id="rId4"/>
              </a:rPr>
              <a:t> </a:t>
            </a:r>
            <a:r>
              <a:rPr dirty="0" u="sng" sz="2000" spc="-5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diagrams-</a:t>
            </a:r>
            <a:r>
              <a:rPr dirty="0" u="sng" sz="2000" spc="-7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analisis</a:t>
            </a:r>
            <a:r>
              <a:rPr dirty="0" u="sng" sz="2000" spc="-70">
                <a:solidFill>
                  <a:srgbClr val="0947CA"/>
                </a:solidFill>
                <a:uFill>
                  <a:solidFill>
                    <a:srgbClr val="0947CA"/>
                  </a:solidFill>
                </a:uFill>
                <a:latin typeface="Microsoft Sans Serif"/>
                <a:cs typeface="Microsoft Sans Serif"/>
                <a:hlinkClick r:id="rId4"/>
              </a:rPr>
              <a:t>-</a:t>
            </a:r>
            <a:r>
              <a:rPr dirty="0" u="sng" sz="2000" spc="-10">
                <a:solidFill>
                  <a:srgbClr val="0947CA"/>
                </a:solidFill>
                <a:uFill>
                  <a:solidFill>
                    <a:srgbClr val="0947CA"/>
                  </a:solidFill>
                </a:uFill>
                <a:latin typeface="Microsoft Sans Serif"/>
                <a:cs typeface="Microsoft Sans Serif"/>
                <a:hlinkClick r:id="rId4"/>
              </a:rPr>
              <a:t>predictivo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109706" y="6104028"/>
            <a:ext cx="269240" cy="255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5"/>
              </a:lnSpc>
            </a:pPr>
            <a:r>
              <a:rPr dirty="0" sz="1600" spc="40">
                <a:solidFill>
                  <a:srgbClr val="1C7CDB"/>
                </a:solidFill>
                <a:latin typeface="Microsoft Sans Serif"/>
                <a:cs typeface="Microsoft Sans Serif"/>
              </a:rPr>
              <a:t>45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273810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30"/>
              <a:t>Anexo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965940" y="6393586"/>
            <a:ext cx="1479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5314" y="2812770"/>
            <a:ext cx="1832610" cy="462280"/>
          </a:xfrm>
          <a:prstGeom prst="rect"/>
          <a:solidFill>
            <a:srgbClr val="0947CA"/>
          </a:solidFill>
        </p:spPr>
        <p:txBody>
          <a:bodyPr wrap="square" lIns="0" tIns="2794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20"/>
              </a:spcBef>
            </a:pPr>
            <a:r>
              <a:rPr dirty="0" sz="2400" spc="-10">
                <a:solidFill>
                  <a:srgbClr val="FFFFFF"/>
                </a:solidFill>
              </a:rPr>
              <a:t>Metodología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306194" y="6300925"/>
            <a:ext cx="96520" cy="252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z="1600" spc="-5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34794" y="6304586"/>
            <a:ext cx="1738630" cy="255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5"/>
              </a:lnSpc>
            </a:pP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Arboles</a:t>
            </a:r>
            <a:r>
              <a:rPr dirty="0" sz="16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16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3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48969" y="1603628"/>
            <a:ext cx="14814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5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dirty="0" sz="1400" spc="-15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65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48969" y="1989201"/>
            <a:ext cx="994727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815340" algn="l"/>
                <a:tab pos="1256030" algn="l"/>
                <a:tab pos="2783205" algn="l"/>
                <a:tab pos="3221990" algn="l"/>
                <a:tab pos="4603115" algn="l"/>
                <a:tab pos="5041900" algn="l"/>
                <a:tab pos="5869940" algn="l"/>
                <a:tab pos="6828155" algn="l"/>
                <a:tab pos="7357109" algn="l"/>
                <a:tab pos="7912100" algn="l"/>
                <a:tab pos="8559800" algn="l"/>
                <a:tab pos="9666605" algn="l"/>
              </a:tabLst>
            </a:pP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Uso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metodología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recolección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datos: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usando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con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48969" y="2115465"/>
            <a:ext cx="9950450" cy="2745740"/>
          </a:xfrm>
          <a:prstGeom prst="rect">
            <a:avLst/>
          </a:prstGeom>
        </p:spPr>
        <p:txBody>
          <a:bodyPr wrap="square" lIns="0" tIns="19177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510"/>
              </a:spcBef>
            </a:pP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Manipulación</a:t>
            </a:r>
            <a:r>
              <a:rPr dirty="0" sz="2000" spc="1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000" spc="1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datos</a:t>
            </a:r>
            <a:r>
              <a:rPr dirty="0" sz="2000" spc="1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con</a:t>
            </a:r>
            <a:r>
              <a:rPr dirty="0" sz="2000" spc="1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el</a:t>
            </a:r>
            <a:r>
              <a:rPr dirty="0" sz="2000" spc="1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fin</a:t>
            </a:r>
            <a:r>
              <a:rPr dirty="0" sz="2000" spc="1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000" spc="1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determinar</a:t>
            </a:r>
            <a:r>
              <a:rPr dirty="0" sz="2000" spc="1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000" spc="1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datos</a:t>
            </a:r>
            <a:r>
              <a:rPr dirty="0" sz="2000" spc="1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faltantes</a:t>
            </a:r>
            <a:r>
              <a:rPr dirty="0" sz="2000" spc="1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,el</a:t>
            </a:r>
            <a:r>
              <a:rPr dirty="0" sz="2000" spc="1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tipo</a:t>
            </a:r>
            <a:r>
              <a:rPr dirty="0" sz="2000" spc="1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000" spc="1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datos</a:t>
            </a:r>
            <a:r>
              <a:rPr dirty="0" sz="2000" spc="1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y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conversión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del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tipo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dato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columna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“</a:t>
            </a:r>
            <a:r>
              <a:rPr dirty="0" sz="2000" spc="-10">
                <a:latin typeface="Microsoft Sans Serif"/>
                <a:cs typeface="Microsoft Sans Serif"/>
              </a:rPr>
              <a:t>Outcome”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Análisis</a:t>
            </a: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exploratorios</a:t>
            </a: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datos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35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mediante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visualización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Análisis</a:t>
            </a: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visuales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interactivos</a:t>
            </a: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con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Análisis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predictivos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mediante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los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siguientes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modelos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clasificación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06194" y="5016500"/>
            <a:ext cx="1891664" cy="1113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600" spc="-50">
                <a:solidFill>
                  <a:srgbClr val="292929"/>
                </a:solidFill>
                <a:latin typeface="Microsoft Sans Serif"/>
                <a:cs typeface="Microsoft Sans Serif"/>
              </a:rPr>
              <a:t>Regresión</a:t>
            </a:r>
            <a:r>
              <a:rPr dirty="0" sz="16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Microsoft Sans Serif"/>
                <a:cs typeface="Microsoft Sans Serif"/>
              </a:rPr>
              <a:t>logistica</a:t>
            </a:r>
            <a:endParaRPr sz="1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600" spc="-25">
                <a:solidFill>
                  <a:srgbClr val="292929"/>
                </a:solidFill>
                <a:latin typeface="Microsoft Sans Serif"/>
                <a:cs typeface="Microsoft Sans Serif"/>
              </a:rPr>
              <a:t>KNN</a:t>
            </a:r>
            <a:endParaRPr sz="1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600" spc="-25">
                <a:solidFill>
                  <a:srgbClr val="292929"/>
                </a:solidFill>
                <a:latin typeface="Microsoft Sans Serif"/>
                <a:cs typeface="Microsoft Sans Serif"/>
              </a:rPr>
              <a:t>SVM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85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593930"/>
            <a:ext cx="3378200" cy="1365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6900"/>
              </a:lnSpc>
              <a:spcBef>
                <a:spcPts val="100"/>
              </a:spcBef>
            </a:pPr>
            <a:r>
              <a:rPr dirty="0" sz="2800" spc="-215">
                <a:solidFill>
                  <a:srgbClr val="242424"/>
                </a:solidFill>
                <a:latin typeface="Microsoft Sans Serif"/>
                <a:cs typeface="Microsoft Sans Serif"/>
              </a:rPr>
              <a:t>Los</a:t>
            </a:r>
            <a:r>
              <a:rPr dirty="0" sz="2800" spc="-16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85">
                <a:solidFill>
                  <a:srgbClr val="242424"/>
                </a:solidFill>
                <a:latin typeface="Microsoft Sans Serif"/>
                <a:cs typeface="Microsoft Sans Serif"/>
              </a:rPr>
              <a:t>conjuntos</a:t>
            </a:r>
            <a:r>
              <a:rPr dirty="0" sz="2800" spc="-12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70">
                <a:solidFill>
                  <a:srgbClr val="242424"/>
                </a:solidFill>
                <a:latin typeface="Microsoft Sans Serif"/>
                <a:cs typeface="Microsoft Sans Serif"/>
              </a:rPr>
              <a:t>de</a:t>
            </a:r>
            <a:r>
              <a:rPr dirty="0" sz="2800" spc="-16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0">
                <a:solidFill>
                  <a:srgbClr val="242424"/>
                </a:solidFill>
                <a:latin typeface="Microsoft Sans Serif"/>
                <a:cs typeface="Microsoft Sans Serif"/>
              </a:rPr>
              <a:t>datos </a:t>
            </a:r>
            <a:r>
              <a:rPr dirty="0" sz="2800" spc="-200">
                <a:solidFill>
                  <a:srgbClr val="242424"/>
                </a:solidFill>
                <a:latin typeface="Microsoft Sans Serif"/>
                <a:cs typeface="Microsoft Sans Serif"/>
              </a:rPr>
              <a:t>son</a:t>
            </a:r>
            <a:r>
              <a:rPr dirty="0" sz="2800" spc="-15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200">
                <a:solidFill>
                  <a:srgbClr val="242424"/>
                </a:solidFill>
                <a:latin typeface="Microsoft Sans Serif"/>
                <a:cs typeface="Microsoft Sans Serif"/>
              </a:rPr>
              <a:t>recopilados</a:t>
            </a:r>
            <a:r>
              <a:rPr dirty="0" sz="2800" spc="-11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210">
                <a:solidFill>
                  <a:srgbClr val="242424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15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200">
                <a:solidFill>
                  <a:srgbClr val="242424"/>
                </a:solidFill>
                <a:latin typeface="Microsoft Sans Serif"/>
                <a:cs typeface="Microsoft Sans Serif"/>
              </a:rPr>
              <a:t>través: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089761" y="3850004"/>
            <a:ext cx="2034539" cy="815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800" spc="-260">
                <a:solidFill>
                  <a:srgbClr val="242424"/>
                </a:solidFill>
                <a:latin typeface="Microsoft Sans Serif"/>
                <a:cs typeface="Microsoft Sans Serif"/>
              </a:rPr>
              <a:t>SpaceX</a:t>
            </a:r>
            <a:r>
              <a:rPr dirty="0" sz="1800" spc="-5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15">
                <a:solidFill>
                  <a:srgbClr val="242424"/>
                </a:solidFill>
                <a:latin typeface="Microsoft Sans Serif"/>
                <a:cs typeface="Microsoft Sans Serif"/>
              </a:rPr>
              <a:t>API</a:t>
            </a:r>
            <a:r>
              <a:rPr dirty="0" sz="1800" spc="-40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42424"/>
                </a:solidFill>
                <a:latin typeface="Microsoft Sans Serif"/>
                <a:cs typeface="Microsoft Sans Serif"/>
              </a:rPr>
              <a:t>request.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8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800" spc="-100">
                <a:solidFill>
                  <a:srgbClr val="242424"/>
                </a:solidFill>
                <a:latin typeface="Microsoft Sans Serif"/>
                <a:cs typeface="Microsoft Sans Serif"/>
              </a:rPr>
              <a:t>Web</a:t>
            </a:r>
            <a:r>
              <a:rPr dirty="0" sz="1800" spc="-15">
                <a:solidFill>
                  <a:srgbClr val="242424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42424"/>
                </a:solidFill>
                <a:latin typeface="Microsoft Sans Serif"/>
                <a:cs typeface="Microsoft Sans Serif"/>
              </a:rPr>
              <a:t>Scraping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761740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35"/>
              <a:t>Recogida</a:t>
            </a:r>
            <a:r>
              <a:rPr dirty="0" spc="-70"/>
              <a:t> </a:t>
            </a:r>
            <a:r>
              <a:rPr dirty="0"/>
              <a:t>de</a:t>
            </a:r>
            <a:r>
              <a:rPr dirty="0" spc="-80"/>
              <a:t> </a:t>
            </a:r>
            <a:r>
              <a:rPr dirty="0" spc="-35"/>
              <a:t>datos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5290058" y="5698832"/>
            <a:ext cx="300990" cy="264795"/>
            <a:chOff x="5290058" y="5698832"/>
            <a:chExt cx="300990" cy="26479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9588" y="5730328"/>
              <a:ext cx="201675" cy="20170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296408" y="5705182"/>
              <a:ext cx="288290" cy="252095"/>
            </a:xfrm>
            <a:custGeom>
              <a:avLst/>
              <a:gdLst/>
              <a:ahLst/>
              <a:cxnLst/>
              <a:rect l="l" t="t" r="r" b="b"/>
              <a:pathLst>
                <a:path w="288289" h="252095">
                  <a:moveTo>
                    <a:pt x="0" y="252006"/>
                  </a:moveTo>
                  <a:lnTo>
                    <a:pt x="287997" y="252006"/>
                  </a:lnTo>
                  <a:lnTo>
                    <a:pt x="287997" y="0"/>
                  </a:lnTo>
                  <a:lnTo>
                    <a:pt x="0" y="0"/>
                  </a:lnTo>
                  <a:lnTo>
                    <a:pt x="0" y="252006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5786373" y="5727598"/>
            <a:ext cx="6705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0" b="1">
                <a:latin typeface="Arial"/>
                <a:cs typeface="Arial"/>
              </a:rPr>
              <a:t>Ver</a:t>
            </a:r>
            <a:r>
              <a:rPr dirty="0" sz="1200" b="1">
                <a:latin typeface="Arial"/>
                <a:cs typeface="Arial"/>
              </a:rPr>
              <a:t> </a:t>
            </a:r>
            <a:r>
              <a:rPr dirty="0" sz="1200" spc="-85" b="1">
                <a:latin typeface="Arial"/>
                <a:cs typeface="Arial"/>
              </a:rPr>
              <a:t>anexo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08270" y="1839086"/>
            <a:ext cx="6163564" cy="3448558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10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9566" y="1783461"/>
            <a:ext cx="4487545" cy="4037329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algn="just" marL="12700" marR="8255">
              <a:lnSpc>
                <a:spcPts val="2380"/>
              </a:lnSpc>
              <a:spcBef>
                <a:spcPts val="390"/>
              </a:spcBef>
            </a:pPr>
            <a:r>
              <a:rPr dirty="0" sz="2200" b="1">
                <a:latin typeface="Arial"/>
                <a:cs typeface="Arial"/>
              </a:rPr>
              <a:t>La</a:t>
            </a:r>
            <a:r>
              <a:rPr dirty="0" sz="2200" spc="35" b="1">
                <a:latin typeface="Arial"/>
                <a:cs typeface="Arial"/>
              </a:rPr>
              <a:t> </a:t>
            </a:r>
            <a:r>
              <a:rPr dirty="0" sz="2200" spc="-65" b="1">
                <a:latin typeface="Arial"/>
                <a:cs typeface="Arial"/>
              </a:rPr>
              <a:t>forma</a:t>
            </a:r>
            <a:r>
              <a:rPr dirty="0" sz="2200" spc="3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en</a:t>
            </a:r>
            <a:r>
              <a:rPr dirty="0" sz="2200" spc="3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que</a:t>
            </a:r>
            <a:r>
              <a:rPr dirty="0" sz="2200" spc="3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se</a:t>
            </a:r>
            <a:r>
              <a:rPr dirty="0" sz="2200" spc="3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ha</a:t>
            </a:r>
            <a:r>
              <a:rPr dirty="0" sz="2200" spc="35" b="1">
                <a:latin typeface="Arial"/>
                <a:cs typeface="Arial"/>
              </a:rPr>
              <a:t> </a:t>
            </a:r>
            <a:r>
              <a:rPr dirty="0" sz="2200" spc="-75" b="1">
                <a:latin typeface="Arial"/>
                <a:cs typeface="Arial"/>
              </a:rPr>
              <a:t>realizado</a:t>
            </a:r>
            <a:r>
              <a:rPr dirty="0" sz="2200" spc="40" b="1">
                <a:latin typeface="Arial"/>
                <a:cs typeface="Arial"/>
              </a:rPr>
              <a:t> </a:t>
            </a:r>
            <a:r>
              <a:rPr dirty="0" sz="2200" spc="-35" b="1">
                <a:latin typeface="Arial"/>
                <a:cs typeface="Arial"/>
              </a:rPr>
              <a:t>la </a:t>
            </a:r>
            <a:r>
              <a:rPr dirty="0" sz="2200" spc="-150" b="1">
                <a:latin typeface="Arial"/>
                <a:cs typeface="Arial"/>
              </a:rPr>
              <a:t>recopilación</a:t>
            </a:r>
            <a:r>
              <a:rPr dirty="0" sz="2200" spc="-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de</a:t>
            </a:r>
            <a:r>
              <a:rPr dirty="0" sz="2200" spc="-70" b="1">
                <a:latin typeface="Arial"/>
                <a:cs typeface="Arial"/>
              </a:rPr>
              <a:t> </a:t>
            </a:r>
            <a:r>
              <a:rPr dirty="0" sz="2200" spc="-110" b="1">
                <a:latin typeface="Arial"/>
                <a:cs typeface="Arial"/>
              </a:rPr>
              <a:t>datos</a:t>
            </a:r>
            <a:r>
              <a:rPr dirty="0" sz="2200" spc="-25" b="1">
                <a:latin typeface="Arial"/>
                <a:cs typeface="Arial"/>
              </a:rPr>
              <a:t> </a:t>
            </a:r>
            <a:r>
              <a:rPr dirty="0" sz="2200" spc="-50" b="1">
                <a:latin typeface="Arial"/>
                <a:cs typeface="Arial"/>
              </a:rPr>
              <a:t>se</a:t>
            </a:r>
            <a:r>
              <a:rPr dirty="0" sz="2200" spc="-45" b="1">
                <a:latin typeface="Arial"/>
                <a:cs typeface="Arial"/>
              </a:rPr>
              <a:t> </a:t>
            </a:r>
            <a:r>
              <a:rPr dirty="0" sz="2200" spc="-150" b="1">
                <a:latin typeface="Arial"/>
                <a:cs typeface="Arial"/>
              </a:rPr>
              <a:t>proporciona </a:t>
            </a:r>
            <a:r>
              <a:rPr dirty="0" sz="2200" b="1">
                <a:latin typeface="Arial"/>
                <a:cs typeface="Arial"/>
              </a:rPr>
              <a:t>en</a:t>
            </a:r>
            <a:r>
              <a:rPr dirty="0" sz="2200" spc="30" b="1">
                <a:latin typeface="Arial"/>
                <a:cs typeface="Arial"/>
              </a:rPr>
              <a:t> </a:t>
            </a:r>
            <a:r>
              <a:rPr dirty="0" sz="2200" spc="-75" b="1">
                <a:latin typeface="Arial"/>
                <a:cs typeface="Arial"/>
              </a:rPr>
              <a:t>forma</a:t>
            </a:r>
            <a:r>
              <a:rPr dirty="0" sz="2200" spc="3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de</a:t>
            </a:r>
            <a:r>
              <a:rPr dirty="0" sz="2200" spc="20" b="1">
                <a:latin typeface="Arial"/>
                <a:cs typeface="Arial"/>
              </a:rPr>
              <a:t> </a:t>
            </a:r>
            <a:r>
              <a:rPr dirty="0" sz="2200" spc="-110" b="1">
                <a:latin typeface="Arial"/>
                <a:cs typeface="Arial"/>
              </a:rPr>
              <a:t>diagrama</a:t>
            </a:r>
            <a:r>
              <a:rPr dirty="0" sz="2200" spc="2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de</a:t>
            </a:r>
            <a:r>
              <a:rPr dirty="0" sz="2200" spc="30" b="1">
                <a:latin typeface="Arial"/>
                <a:cs typeface="Arial"/>
              </a:rPr>
              <a:t> </a:t>
            </a:r>
            <a:r>
              <a:rPr dirty="0" sz="2200" spc="-25" b="1">
                <a:latin typeface="Arial"/>
                <a:cs typeface="Arial"/>
              </a:rPr>
              <a:t>flujo</a:t>
            </a:r>
            <a:r>
              <a:rPr dirty="0" sz="2200" spc="35" b="1">
                <a:latin typeface="Arial"/>
                <a:cs typeface="Arial"/>
              </a:rPr>
              <a:t> </a:t>
            </a:r>
            <a:r>
              <a:rPr dirty="0" sz="2200" spc="-90" b="1">
                <a:latin typeface="Arial"/>
                <a:cs typeface="Arial"/>
              </a:rPr>
              <a:t>para </a:t>
            </a:r>
            <a:r>
              <a:rPr dirty="0" sz="2200" spc="-140" b="1">
                <a:latin typeface="Arial"/>
                <a:cs typeface="Arial"/>
              </a:rPr>
              <a:t>obtener</a:t>
            </a:r>
            <a:r>
              <a:rPr dirty="0" sz="2200" spc="25" b="1">
                <a:latin typeface="Arial"/>
                <a:cs typeface="Arial"/>
              </a:rPr>
              <a:t> </a:t>
            </a:r>
            <a:r>
              <a:rPr dirty="0" sz="2200" spc="-190" b="1">
                <a:latin typeface="Arial"/>
                <a:cs typeface="Arial"/>
              </a:rPr>
              <a:t>una</a:t>
            </a:r>
            <a:r>
              <a:rPr dirty="0" sz="2200" spc="30" b="1">
                <a:latin typeface="Arial"/>
                <a:cs typeface="Arial"/>
              </a:rPr>
              <a:t> </a:t>
            </a:r>
            <a:r>
              <a:rPr dirty="0" sz="2200" spc="-185" b="1">
                <a:latin typeface="Arial"/>
                <a:cs typeface="Arial"/>
              </a:rPr>
              <a:t>descripción</a:t>
            </a:r>
            <a:r>
              <a:rPr dirty="0" sz="2200" spc="25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general.</a:t>
            </a:r>
            <a:endParaRPr sz="2200">
              <a:latin typeface="Arial"/>
              <a:cs typeface="Arial"/>
            </a:endParaRPr>
          </a:p>
          <a:p>
            <a:pPr algn="just" marL="12700" marR="5080">
              <a:lnSpc>
                <a:spcPts val="2380"/>
              </a:lnSpc>
              <a:spcBef>
                <a:spcPts val="1390"/>
              </a:spcBef>
            </a:pPr>
            <a:r>
              <a:rPr dirty="0" sz="2200" b="1">
                <a:latin typeface="Arial"/>
                <a:cs typeface="Arial"/>
              </a:rPr>
              <a:t>El</a:t>
            </a:r>
            <a:r>
              <a:rPr dirty="0" sz="2200" spc="-5" b="1">
                <a:latin typeface="Arial"/>
                <a:cs typeface="Arial"/>
              </a:rPr>
              <a:t> </a:t>
            </a:r>
            <a:r>
              <a:rPr dirty="0" sz="2200" spc="-120" b="1">
                <a:latin typeface="Arial"/>
                <a:cs typeface="Arial"/>
              </a:rPr>
              <a:t>enlace</a:t>
            </a:r>
            <a:r>
              <a:rPr dirty="0" sz="2200" b="1">
                <a:latin typeface="Arial"/>
                <a:cs typeface="Arial"/>
              </a:rPr>
              <a:t> </a:t>
            </a:r>
            <a:r>
              <a:rPr dirty="0" sz="2200" spc="-45" b="1">
                <a:latin typeface="Arial"/>
                <a:cs typeface="Arial"/>
              </a:rPr>
              <a:t>para</a:t>
            </a:r>
            <a:r>
              <a:rPr dirty="0" sz="2200" spc="-1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el </a:t>
            </a:r>
            <a:r>
              <a:rPr dirty="0" sz="2200" spc="-140" b="1">
                <a:latin typeface="Arial"/>
                <a:cs typeface="Arial"/>
              </a:rPr>
              <a:t>cuaderno</a:t>
            </a:r>
            <a:r>
              <a:rPr dirty="0" sz="2200" spc="-5" b="1">
                <a:latin typeface="Arial"/>
                <a:cs typeface="Arial"/>
              </a:rPr>
              <a:t> </a:t>
            </a:r>
            <a:r>
              <a:rPr dirty="0" sz="2200" spc="-140" b="1">
                <a:latin typeface="Arial"/>
                <a:cs typeface="Arial"/>
              </a:rPr>
              <a:t>completo </a:t>
            </a:r>
            <a:r>
              <a:rPr dirty="0" sz="2200" spc="-204" b="1">
                <a:latin typeface="Arial"/>
                <a:cs typeface="Arial"/>
              </a:rPr>
              <a:t>se</a:t>
            </a:r>
            <a:r>
              <a:rPr dirty="0" sz="2200" spc="5" b="1">
                <a:latin typeface="Arial"/>
                <a:cs typeface="Arial"/>
              </a:rPr>
              <a:t> </a:t>
            </a:r>
            <a:r>
              <a:rPr dirty="0" sz="2200" spc="-165" b="1">
                <a:latin typeface="Arial"/>
                <a:cs typeface="Arial"/>
              </a:rPr>
              <a:t>proporciona</a:t>
            </a:r>
            <a:r>
              <a:rPr dirty="0" sz="2200" spc="-2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a</a:t>
            </a:r>
            <a:r>
              <a:rPr dirty="0" sz="2200" spc="-55" b="1">
                <a:latin typeface="Arial"/>
                <a:cs typeface="Arial"/>
              </a:rPr>
              <a:t> </a:t>
            </a:r>
            <a:r>
              <a:rPr dirty="0" sz="2200" spc="-100" b="1">
                <a:latin typeface="Arial"/>
                <a:cs typeface="Arial"/>
              </a:rPr>
              <a:t>continuación:</a:t>
            </a:r>
            <a:endParaRPr sz="2200">
              <a:latin typeface="Arial"/>
              <a:cs typeface="Arial"/>
            </a:endParaRPr>
          </a:p>
          <a:p>
            <a:pPr marL="12700" marR="66040" indent="167640">
              <a:lnSpc>
                <a:spcPct val="90000"/>
              </a:lnSpc>
              <a:spcBef>
                <a:spcPts val="1365"/>
              </a:spcBef>
            </a:pPr>
            <a:r>
              <a:rPr dirty="0" sz="2200" spc="-235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1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de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0">
                <a:solidFill>
                  <a:srgbClr val="292929"/>
                </a:solidFill>
                <a:latin typeface="Microsoft Sans Serif"/>
                <a:cs typeface="Microsoft Sans Serif"/>
              </a:rPr>
              <a:t>SpaceX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completada </a:t>
            </a:r>
            <a:r>
              <a:rPr dirty="0" sz="2200" spc="-10">
                <a:solidFill>
                  <a:srgbClr val="1C7CDB"/>
                </a:solidFill>
                <a:latin typeface="Microsoft Sans Serif"/>
                <a:cs typeface="Microsoft Sans Serif"/>
              </a:rPr>
              <a:t>(https://github.com/Anajior/Ciencia- </a:t>
            </a:r>
            <a:r>
              <a:rPr dirty="0" sz="2200" spc="-50">
                <a:solidFill>
                  <a:srgbClr val="1C7CDB"/>
                </a:solidFill>
                <a:latin typeface="Microsoft Sans Serif"/>
                <a:cs typeface="Microsoft Sans Serif"/>
              </a:rPr>
              <a:t>de-</a:t>
            </a:r>
            <a:r>
              <a:rPr dirty="0" sz="2200" spc="-45">
                <a:solidFill>
                  <a:srgbClr val="1C7CDB"/>
                </a:solidFill>
                <a:latin typeface="Microsoft Sans Serif"/>
                <a:cs typeface="Microsoft Sans Serif"/>
              </a:rPr>
              <a:t>datos-</a:t>
            </a:r>
            <a:r>
              <a:rPr dirty="0" sz="2200" spc="-10">
                <a:solidFill>
                  <a:srgbClr val="1C7CDB"/>
                </a:solidFill>
                <a:latin typeface="Microsoft Sans Serif"/>
                <a:cs typeface="Microsoft Sans Serif"/>
              </a:rPr>
              <a:t>aplicada- </a:t>
            </a:r>
            <a:r>
              <a:rPr dirty="0" sz="2200" spc="-35">
                <a:solidFill>
                  <a:srgbClr val="1C7CDB"/>
                </a:solidFill>
                <a:latin typeface="Microsoft Sans Serif"/>
                <a:cs typeface="Microsoft Sans Serif"/>
              </a:rPr>
              <a:t>Capstone/blob/main/1_jupyter-</a:t>
            </a:r>
            <a:r>
              <a:rPr dirty="0" sz="2200" spc="-10">
                <a:solidFill>
                  <a:srgbClr val="1C7CDB"/>
                </a:solidFill>
                <a:latin typeface="Microsoft Sans Serif"/>
                <a:cs typeface="Microsoft Sans Serif"/>
              </a:rPr>
              <a:t>labs- </a:t>
            </a:r>
            <a:r>
              <a:rPr dirty="0" sz="2200" spc="-110">
                <a:solidFill>
                  <a:srgbClr val="1C7CDB"/>
                </a:solidFill>
                <a:latin typeface="Microsoft Sans Serif"/>
                <a:cs typeface="Microsoft Sans Serif"/>
              </a:rPr>
              <a:t>spacex-</a:t>
            </a:r>
            <a:r>
              <a:rPr dirty="0" sz="2200" spc="-50">
                <a:solidFill>
                  <a:srgbClr val="1C7CDB"/>
                </a:solidFill>
                <a:latin typeface="Microsoft Sans Serif"/>
                <a:cs typeface="Microsoft Sans Serif"/>
              </a:rPr>
              <a:t>data-</a:t>
            </a:r>
            <a:r>
              <a:rPr dirty="0" sz="2200" spc="-40">
                <a:solidFill>
                  <a:srgbClr val="1C7CDB"/>
                </a:solidFill>
                <a:latin typeface="Microsoft Sans Serif"/>
                <a:cs typeface="Microsoft Sans Serif"/>
              </a:rPr>
              <a:t>collection-</a:t>
            </a:r>
            <a:r>
              <a:rPr dirty="0" sz="2200" spc="-10">
                <a:solidFill>
                  <a:srgbClr val="1C7CDB"/>
                </a:solidFill>
                <a:latin typeface="Microsoft Sans Serif"/>
                <a:cs typeface="Microsoft Sans Serif"/>
              </a:rPr>
              <a:t>api.ipynb)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640270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35"/>
              <a:t>Recogida</a:t>
            </a:r>
            <a:r>
              <a:rPr dirty="0" spc="45"/>
              <a:t> </a:t>
            </a:r>
            <a:r>
              <a:rPr dirty="0"/>
              <a:t>de</a:t>
            </a:r>
            <a:r>
              <a:rPr dirty="0" spc="35"/>
              <a:t> </a:t>
            </a:r>
            <a:r>
              <a:rPr dirty="0" spc="65"/>
              <a:t>datos–</a:t>
            </a:r>
            <a:r>
              <a:rPr dirty="0" spc="45"/>
              <a:t> </a:t>
            </a:r>
            <a:r>
              <a:rPr dirty="0" spc="-275"/>
              <a:t>SpaceX</a:t>
            </a:r>
            <a:r>
              <a:rPr dirty="0" spc="60"/>
              <a:t> </a:t>
            </a:r>
            <a:r>
              <a:rPr dirty="0" spc="-140"/>
              <a:t>API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2065020"/>
            <a:ext cx="5369686" cy="2938906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10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58825" y="1843786"/>
            <a:ext cx="4699635" cy="3399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b="1">
                <a:latin typeface="Arial"/>
                <a:cs typeface="Arial"/>
              </a:rPr>
              <a:t>La</a:t>
            </a:r>
            <a:r>
              <a:rPr dirty="0" sz="2200" spc="19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forma</a:t>
            </a:r>
            <a:r>
              <a:rPr dirty="0" sz="2200" spc="18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en</a:t>
            </a:r>
            <a:r>
              <a:rPr dirty="0" sz="2200" spc="18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que</a:t>
            </a:r>
            <a:r>
              <a:rPr dirty="0" sz="2200" spc="19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se</a:t>
            </a:r>
            <a:r>
              <a:rPr dirty="0" sz="2200" spc="18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ha</a:t>
            </a:r>
            <a:r>
              <a:rPr dirty="0" sz="2200" spc="190" b="1">
                <a:latin typeface="Arial"/>
                <a:cs typeface="Arial"/>
              </a:rPr>
              <a:t> </a:t>
            </a:r>
            <a:r>
              <a:rPr dirty="0" sz="2200" spc="-45" b="1">
                <a:latin typeface="Arial"/>
                <a:cs typeface="Arial"/>
              </a:rPr>
              <a:t>realizado</a:t>
            </a:r>
            <a:r>
              <a:rPr dirty="0" sz="2200" spc="185" b="1">
                <a:latin typeface="Arial"/>
                <a:cs typeface="Arial"/>
              </a:rPr>
              <a:t> </a:t>
            </a:r>
            <a:r>
              <a:rPr dirty="0" sz="2200" spc="-25" b="1">
                <a:latin typeface="Arial"/>
                <a:cs typeface="Arial"/>
              </a:rPr>
              <a:t>la </a:t>
            </a:r>
            <a:r>
              <a:rPr dirty="0" sz="2200" spc="-114" b="1">
                <a:latin typeface="Arial"/>
                <a:cs typeface="Arial"/>
              </a:rPr>
              <a:t>recopilación</a:t>
            </a:r>
            <a:r>
              <a:rPr dirty="0" sz="2200" spc="13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de</a:t>
            </a:r>
            <a:r>
              <a:rPr dirty="0" sz="2200" spc="130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datos</a:t>
            </a:r>
            <a:r>
              <a:rPr dirty="0" sz="2200" spc="13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se</a:t>
            </a:r>
            <a:r>
              <a:rPr dirty="0" sz="2200" spc="130" b="1">
                <a:latin typeface="Arial"/>
                <a:cs typeface="Arial"/>
              </a:rPr>
              <a:t> </a:t>
            </a:r>
            <a:r>
              <a:rPr dirty="0" sz="2200" spc="-150" b="1">
                <a:latin typeface="Arial"/>
                <a:cs typeface="Arial"/>
              </a:rPr>
              <a:t>proporciona </a:t>
            </a:r>
            <a:r>
              <a:rPr dirty="0" sz="2200" b="1">
                <a:latin typeface="Arial"/>
                <a:cs typeface="Arial"/>
              </a:rPr>
              <a:t>en</a:t>
            </a:r>
            <a:r>
              <a:rPr dirty="0" sz="2200" spc="185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forma</a:t>
            </a:r>
            <a:r>
              <a:rPr dirty="0" sz="2200" spc="18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de</a:t>
            </a:r>
            <a:r>
              <a:rPr dirty="0" sz="2200" spc="180" b="1">
                <a:latin typeface="Arial"/>
                <a:cs typeface="Arial"/>
              </a:rPr>
              <a:t> </a:t>
            </a:r>
            <a:r>
              <a:rPr dirty="0" sz="2200" spc="-70" b="1">
                <a:latin typeface="Arial"/>
                <a:cs typeface="Arial"/>
              </a:rPr>
              <a:t>diagrama</a:t>
            </a:r>
            <a:r>
              <a:rPr dirty="0" sz="2200" spc="18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de</a:t>
            </a:r>
            <a:r>
              <a:rPr dirty="0" sz="2200" spc="18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flujo</a:t>
            </a:r>
            <a:r>
              <a:rPr dirty="0" sz="2200" spc="180" b="1">
                <a:latin typeface="Arial"/>
                <a:cs typeface="Arial"/>
              </a:rPr>
              <a:t> </a:t>
            </a:r>
            <a:r>
              <a:rPr dirty="0" sz="2200" spc="-95" b="1">
                <a:latin typeface="Arial"/>
                <a:cs typeface="Arial"/>
              </a:rPr>
              <a:t>para </a:t>
            </a:r>
            <a:r>
              <a:rPr dirty="0" sz="2200" spc="-140" b="1">
                <a:latin typeface="Arial"/>
                <a:cs typeface="Arial"/>
              </a:rPr>
              <a:t>obtener</a:t>
            </a:r>
            <a:r>
              <a:rPr dirty="0" sz="2200" spc="35" b="1">
                <a:latin typeface="Arial"/>
                <a:cs typeface="Arial"/>
              </a:rPr>
              <a:t> </a:t>
            </a:r>
            <a:r>
              <a:rPr dirty="0" sz="2200" spc="-190" b="1">
                <a:latin typeface="Arial"/>
                <a:cs typeface="Arial"/>
              </a:rPr>
              <a:t>una</a:t>
            </a:r>
            <a:r>
              <a:rPr dirty="0" sz="2200" spc="45" b="1">
                <a:latin typeface="Arial"/>
                <a:cs typeface="Arial"/>
              </a:rPr>
              <a:t> </a:t>
            </a:r>
            <a:r>
              <a:rPr dirty="0" sz="2200" spc="-185" b="1">
                <a:latin typeface="Arial"/>
                <a:cs typeface="Arial"/>
              </a:rPr>
              <a:t>descripción</a:t>
            </a:r>
            <a:r>
              <a:rPr dirty="0" sz="2200" spc="30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general.</a:t>
            </a:r>
            <a:endParaRPr sz="2200">
              <a:latin typeface="Arial"/>
              <a:cs typeface="Arial"/>
            </a:endParaRPr>
          </a:p>
          <a:p>
            <a:pPr algn="just" marL="94615">
              <a:lnSpc>
                <a:spcPct val="100000"/>
              </a:lnSpc>
              <a:spcBef>
                <a:spcPts val="1405"/>
              </a:spcBef>
            </a:pPr>
            <a:r>
              <a:rPr dirty="0" sz="2200" spc="-204" b="1">
                <a:solidFill>
                  <a:srgbClr val="292929"/>
                </a:solidFill>
                <a:latin typeface="Arial"/>
                <a:cs typeface="Arial"/>
              </a:rPr>
              <a:t>Enlace</a:t>
            </a:r>
            <a:r>
              <a:rPr dirty="0" sz="2200" spc="-20" b="1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dirty="0" sz="2200" spc="-80" b="1">
                <a:solidFill>
                  <a:srgbClr val="292929"/>
                </a:solidFill>
                <a:latin typeface="Arial"/>
                <a:cs typeface="Arial"/>
              </a:rPr>
              <a:t>al</a:t>
            </a:r>
            <a:r>
              <a:rPr dirty="0" sz="2200" spc="30" b="1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dirty="0" sz="2200" spc="-180" b="1">
                <a:solidFill>
                  <a:srgbClr val="292929"/>
                </a:solidFill>
                <a:latin typeface="Arial"/>
                <a:cs typeface="Arial"/>
              </a:rPr>
              <a:t>cuaderno</a:t>
            </a:r>
            <a:r>
              <a:rPr dirty="0" sz="2200" spc="-35" b="1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dirty="0" sz="2200" spc="-45" b="1">
                <a:solidFill>
                  <a:srgbClr val="292929"/>
                </a:solidFill>
                <a:latin typeface="Arial"/>
                <a:cs typeface="Arial"/>
              </a:rPr>
              <a:t>completo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12700" marR="28575">
              <a:lnSpc>
                <a:spcPct val="100000"/>
              </a:lnSpc>
              <a:spcBef>
                <a:spcPts val="1405"/>
              </a:spcBef>
            </a:pPr>
            <a:r>
              <a:rPr dirty="0" sz="2200" spc="-35">
                <a:solidFill>
                  <a:srgbClr val="0947CA"/>
                </a:solidFill>
                <a:latin typeface="Microsoft Sans Serif"/>
                <a:cs typeface="Microsoft Sans Serif"/>
              </a:rPr>
              <a:t>(</a:t>
            </a:r>
            <a:r>
              <a:rPr dirty="0" u="sng" sz="2200" spc="-35">
                <a:solidFill>
                  <a:srgbClr val="0947CA"/>
                </a:solidFill>
                <a:uFill>
                  <a:solidFill>
                    <a:srgbClr val="0947CA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https://github.com/Anajior/Ciencia-</a:t>
            </a:r>
            <a:r>
              <a:rPr dirty="0" u="sng" sz="2200" spc="-25">
                <a:solidFill>
                  <a:srgbClr val="0947CA"/>
                </a:solidFill>
                <a:uFill>
                  <a:solidFill>
                    <a:srgbClr val="0947CA"/>
                  </a:solidFill>
                </a:uFill>
                <a:latin typeface="Microsoft Sans Serif"/>
                <a:cs typeface="Microsoft Sans Serif"/>
                <a:hlinkClick r:id="rId2"/>
              </a:rPr>
              <a:t>de-</a:t>
            </a:r>
            <a:r>
              <a:rPr dirty="0" sz="2200" spc="-25">
                <a:solidFill>
                  <a:srgbClr val="0947CA"/>
                </a:solidFill>
                <a:latin typeface="Microsoft Sans Serif"/>
                <a:cs typeface="Microsoft Sans Serif"/>
              </a:rPr>
              <a:t> </a:t>
            </a:r>
            <a:r>
              <a:rPr dirty="0" u="sng" sz="2200" spc="-45">
                <a:solidFill>
                  <a:srgbClr val="0947CA"/>
                </a:solidFill>
                <a:uFill>
                  <a:solidFill>
                    <a:srgbClr val="0947CA"/>
                  </a:solidFill>
                </a:uFill>
                <a:latin typeface="Microsoft Sans Serif"/>
                <a:cs typeface="Microsoft Sans Serif"/>
                <a:hlinkClick r:id="rId2"/>
              </a:rPr>
              <a:t>datos-</a:t>
            </a:r>
            <a:r>
              <a:rPr dirty="0" u="sng" sz="2200" spc="-10">
                <a:solidFill>
                  <a:srgbClr val="0947CA"/>
                </a:solidFill>
                <a:uFill>
                  <a:solidFill>
                    <a:srgbClr val="0947CA"/>
                  </a:solidFill>
                </a:uFill>
                <a:latin typeface="Microsoft Sans Serif"/>
                <a:cs typeface="Microsoft Sans Serif"/>
                <a:hlinkClick r:id="rId2"/>
              </a:rPr>
              <a:t>aplicada-</a:t>
            </a:r>
            <a:r>
              <a:rPr dirty="0" sz="2200" spc="-10">
                <a:solidFill>
                  <a:srgbClr val="0947CA"/>
                </a:solidFill>
                <a:latin typeface="Microsoft Sans Serif"/>
                <a:cs typeface="Microsoft Sans Serif"/>
              </a:rPr>
              <a:t> </a:t>
            </a:r>
            <a:r>
              <a:rPr dirty="0" u="sng" sz="2200" spc="-35">
                <a:solidFill>
                  <a:srgbClr val="0947CA"/>
                </a:solidFill>
                <a:uFill>
                  <a:solidFill>
                    <a:srgbClr val="0947CA"/>
                  </a:solidFill>
                </a:uFill>
                <a:latin typeface="Microsoft Sans Serif"/>
                <a:cs typeface="Microsoft Sans Serif"/>
                <a:hlinkClick r:id="rId2"/>
              </a:rPr>
              <a:t>Capstone/blob/main/2_jupyter-</a:t>
            </a:r>
            <a:r>
              <a:rPr dirty="0" u="sng" sz="2200" spc="-10">
                <a:solidFill>
                  <a:srgbClr val="0947CA"/>
                </a:solidFill>
                <a:uFill>
                  <a:solidFill>
                    <a:srgbClr val="0947CA"/>
                  </a:solidFill>
                </a:uFill>
                <a:latin typeface="Microsoft Sans Serif"/>
                <a:cs typeface="Microsoft Sans Serif"/>
                <a:hlinkClick r:id="rId2"/>
              </a:rPr>
              <a:t>labs-</a:t>
            </a:r>
            <a:r>
              <a:rPr dirty="0" sz="2200" spc="-10">
                <a:solidFill>
                  <a:srgbClr val="0947CA"/>
                </a:solidFill>
                <a:latin typeface="Microsoft Sans Serif"/>
                <a:cs typeface="Microsoft Sans Serif"/>
              </a:rPr>
              <a:t> </a:t>
            </a:r>
            <a:r>
              <a:rPr dirty="0" u="sng" sz="2200" spc="-10">
                <a:solidFill>
                  <a:srgbClr val="0947CA"/>
                </a:solidFill>
                <a:uFill>
                  <a:solidFill>
                    <a:srgbClr val="0947CA"/>
                  </a:solidFill>
                </a:uFill>
                <a:latin typeface="Microsoft Sans Serif"/>
                <a:cs typeface="Microsoft Sans Serif"/>
                <a:hlinkClick r:id="rId2"/>
              </a:rPr>
              <a:t>webscraping.ipynb</a:t>
            </a:r>
            <a:r>
              <a:rPr dirty="0" sz="2200" spc="-10">
                <a:solidFill>
                  <a:srgbClr val="0947CA"/>
                </a:solidFill>
                <a:latin typeface="Microsoft Sans Serif"/>
                <a:cs typeface="Microsoft Sans Serif"/>
              </a:rPr>
              <a:t>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73253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95"/>
              </a:spcBef>
            </a:pPr>
            <a:r>
              <a:rPr dirty="0" spc="-135"/>
              <a:t>Recogida</a:t>
            </a:r>
            <a:r>
              <a:rPr dirty="0" spc="-60"/>
              <a:t> </a:t>
            </a:r>
            <a:r>
              <a:rPr dirty="0"/>
              <a:t>de</a:t>
            </a:r>
            <a:r>
              <a:rPr dirty="0" spc="-65"/>
              <a:t> </a:t>
            </a:r>
            <a:r>
              <a:rPr dirty="0"/>
              <a:t>datos</a:t>
            </a:r>
            <a:r>
              <a:rPr dirty="0" spc="-45"/>
              <a:t> </a:t>
            </a:r>
            <a:r>
              <a:rPr dirty="0"/>
              <a:t>-</a:t>
            </a:r>
            <a:r>
              <a:rPr dirty="0" spc="-65"/>
              <a:t> </a:t>
            </a:r>
            <a:r>
              <a:rPr dirty="0" spc="-100"/>
              <a:t>Scraping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40120" y="2314320"/>
            <a:ext cx="5539105" cy="2937637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dirty="0" spc="45"/>
              <a:t>10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YAN Luo</dc:creator>
  <dc:title> &lt;Title&gt;</dc:title>
  <dcterms:created xsi:type="dcterms:W3CDTF">2024-12-27T22:38:03Z</dcterms:created>
  <dcterms:modified xsi:type="dcterms:W3CDTF">2024-12-27T22:38:03Z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2024-12-04T00:00:00Z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2024-12-27T00:00:00Z</vt:filetime>
  </property>
  <property fmtid="{D5CDD505-2E9C-101B-9397-08002B2CF9AE}" pid="5" name="Producer">
    <vt:lpwstr>Microsoft® PowerPoint® para Microsoft 365</vt:lpwstr>
  </property>
</Properties>
</file>